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5" r:id="rId4"/>
  </p:sldMasterIdLst>
  <p:notesMasterIdLst>
    <p:notesMasterId r:id="rId14"/>
  </p:notesMasterIdLst>
  <p:sldIdLst>
    <p:sldId id="256" r:id="rId5"/>
    <p:sldId id="265" r:id="rId6"/>
    <p:sldId id="259" r:id="rId7"/>
    <p:sldId id="266" r:id="rId8"/>
    <p:sldId id="258" r:id="rId9"/>
    <p:sldId id="262" r:id="rId10"/>
    <p:sldId id="261" r:id="rId11"/>
    <p:sldId id="260" r:id="rId12"/>
    <p:sldId id="264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B023D38-FFBC-E2C2-D214-7162B76BE166}" name="Quick, Linda (CDC/GHC/DGHP)" initials="QL(" userId="S::maq2@cdc.gov::0d533c83-808d-433f-96e1-46f2a324ca7d" providerId="AD"/>
  <p188:author id="{677E6A8E-C9A6-07BD-E1D8-448ECDAFF898}" name="Gallagher, Darby (CDC/GHC/DGHP)" initials="DG" userId="S::zss9@cdc.gov::a845a694-00ae-430c-a73d-6baae6728f31" providerId="AD"/>
  <p188:author id="{D71DB8A5-77F4-3016-5A88-EDAC4D4F1636}" name="Yard, Ellen E. (CDC/GHC/DGHP)" initials="YEE(" userId="S::IGF8@cdc.gov::19c9ef13-1d29-41fa-9fd7-59de21a7a375" providerId="AD"/>
  <p188:author id="{B692A5F4-97DE-BB51-F96B-B9FECA0E4692}" name="Guerra, Marta (CDC/GHC/DGHP)" initials="G(" userId="S::hzg4@cdc.gov::d7d9e8b8-b328-4938-bdb6-031756c4f4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96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F45BC0-0686-425C-8D5C-3453122EEB11}" v="2" dt="2025-02-05T15:32:09.111"/>
    <p1510:client id="{AECEA085-A0C6-30CB-F1DD-D2078CDD069B}" v="2" dt="2025-02-06T16:38:06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52"/>
    <p:restoredTop sz="83215" autoAdjust="0"/>
  </p:normalViewPr>
  <p:slideViewPr>
    <p:cSldViewPr snapToGrid="0">
      <p:cViewPr varScale="1">
        <p:scale>
          <a:sx n="49" d="100"/>
          <a:sy n="49" d="100"/>
        </p:scale>
        <p:origin x="1176" y="48"/>
      </p:cViewPr>
      <p:guideLst/>
    </p:cSldViewPr>
  </p:slideViewPr>
  <p:notesTextViewPr>
    <p:cViewPr>
      <p:scale>
        <a:sx n="1" d="1"/>
        <a:sy n="1" d="1"/>
      </p:scale>
      <p:origin x="0" y="-64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Detetar, Diagnosticar</a:t>
          </a: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Recolher</a:t>
          </a: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Interpretar</a:t>
          </a: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1916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99575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err="1">
              <a:solidFill>
                <a:schemeClr val="tx1"/>
              </a:solidFill>
              <a:latin typeface="+mn-lt"/>
            </a:rPr>
            <a:t>Coletar</a:t>
          </a:r>
          <a:endParaRPr lang="en-US" sz="2800" b="1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err="1">
              <a:solidFill>
                <a:schemeClr val="tx1"/>
              </a:solidFill>
              <a:latin typeface="+mn-lt"/>
            </a:rPr>
            <a:t>Interpretar</a:t>
          </a:r>
          <a:endParaRPr lang="en-US" sz="2800" b="1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7011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4422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1012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err="1">
              <a:solidFill>
                <a:schemeClr val="tx1"/>
              </a:solidFill>
              <a:latin typeface="+mn-lt"/>
            </a:rPr>
            <a:t>Interpretar</a:t>
          </a:r>
          <a:endParaRPr lang="en-US" sz="2800" b="1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2759" custScaleY="118958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51541E1-7B97-47B2-AAEB-E683398741C4}" type="doc">
      <dgm:prSet loTypeId="urn:microsoft.com/office/officeart/2005/8/layout/cycle3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4868FBF0-B962-4582-A72B-278154B9E945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FB260FCA-968B-4532-B7C0-C7E4458DAA50}" type="parTrans" cxnId="{03E7EA8F-C6C9-4D96-85BC-5402EDBD62F6}">
      <dgm:prSet/>
      <dgm:spPr/>
      <dgm:t>
        <a:bodyPr/>
        <a:lstStyle/>
        <a:p>
          <a:endParaRPr lang="en-US"/>
        </a:p>
      </dgm:t>
    </dgm:pt>
    <dgm:pt modelId="{9EFDDFF1-2279-486B-9F12-EA5F590C8C00}" type="sibTrans" cxnId="{03E7EA8F-C6C9-4D96-85BC-5402EDBD62F6}">
      <dgm:prSet/>
      <dgm:spPr>
        <a:solidFill>
          <a:srgbClr val="00943B"/>
        </a:solidFill>
        <a:ln>
          <a:noFill/>
        </a:ln>
      </dgm:spPr>
      <dgm:t>
        <a:bodyPr/>
        <a:lstStyle/>
        <a:p>
          <a:endParaRPr lang="en-US"/>
        </a:p>
      </dgm:t>
    </dgm:pt>
    <dgm:pt modelId="{C93BFA43-C0F0-4D8C-8530-4A21A2D3204E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dirty="0">
            <a:solidFill>
              <a:schemeClr val="tx1"/>
            </a:solidFill>
            <a:latin typeface="+mn-lt"/>
          </a:endParaRPr>
        </a:p>
      </dgm:t>
    </dgm:pt>
    <dgm:pt modelId="{9765D9CD-EF3A-452D-9EA9-5487042B2018}" type="parTrans" cxnId="{7AE24D85-6EBC-4169-9E2B-3D31F5DD533C}">
      <dgm:prSet/>
      <dgm:spPr/>
      <dgm:t>
        <a:bodyPr/>
        <a:lstStyle/>
        <a:p>
          <a:endParaRPr lang="en-US"/>
        </a:p>
      </dgm:t>
    </dgm:pt>
    <dgm:pt modelId="{14C6ACC0-9A20-4A31-9323-11A5312A8790}" type="sibTrans" cxnId="{7AE24D85-6EBC-4169-9E2B-3D31F5DD533C}">
      <dgm:prSet/>
      <dgm:spPr/>
      <dgm:t>
        <a:bodyPr/>
        <a:lstStyle/>
        <a:p>
          <a:endParaRPr lang="en-US"/>
        </a:p>
      </dgm:t>
    </dgm:pt>
    <dgm:pt modelId="{FA237A2E-C526-4388-8C57-CACFFBE14482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Compilar, analisar</a:t>
          </a:r>
        </a:p>
      </dgm:t>
    </dgm:pt>
    <dgm:pt modelId="{BE914DF7-8329-4ABF-A71E-F5D40D6578C3}" type="parTrans" cxnId="{BC2F50EA-991E-4C55-A67A-F74585DC2A48}">
      <dgm:prSet/>
      <dgm:spPr/>
      <dgm:t>
        <a:bodyPr/>
        <a:lstStyle/>
        <a:p>
          <a:endParaRPr lang="en-US"/>
        </a:p>
      </dgm:t>
    </dgm:pt>
    <dgm:pt modelId="{CF168877-46ED-4EF8-A595-769BD9638DF0}" type="sibTrans" cxnId="{BC2F50EA-991E-4C55-A67A-F74585DC2A48}">
      <dgm:prSet/>
      <dgm:spPr/>
      <dgm:t>
        <a:bodyPr/>
        <a:lstStyle/>
        <a:p>
          <a:endParaRPr lang="en-US"/>
        </a:p>
      </dgm:t>
    </dgm:pt>
    <dgm:pt modelId="{E92DDBA3-7A28-46DA-913C-765734FDD153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 err="1">
              <a:solidFill>
                <a:schemeClr val="tx1"/>
              </a:solidFill>
              <a:latin typeface="+mn-lt"/>
            </a:rPr>
            <a:t>Interpretar</a:t>
          </a:r>
          <a:endParaRPr lang="en-US" sz="2800" b="1">
            <a:solidFill>
              <a:schemeClr val="tx1"/>
            </a:solidFill>
            <a:latin typeface="+mn-lt"/>
          </a:endParaRPr>
        </a:p>
      </dgm:t>
    </dgm:pt>
    <dgm:pt modelId="{2B45E9E5-D7FF-4F92-8BFA-4D32B0F2927B}" type="parTrans" cxnId="{C950ED09-DF7C-4709-9E02-15921BEDBFF3}">
      <dgm:prSet/>
      <dgm:spPr/>
      <dgm:t>
        <a:bodyPr/>
        <a:lstStyle/>
        <a:p>
          <a:endParaRPr lang="en-US"/>
        </a:p>
      </dgm:t>
    </dgm:pt>
    <dgm:pt modelId="{6068EEB7-7E6E-427F-9467-3C9735AE205D}" type="sibTrans" cxnId="{C950ED09-DF7C-4709-9E02-15921BEDBFF3}">
      <dgm:prSet/>
      <dgm:spPr/>
      <dgm:t>
        <a:bodyPr/>
        <a:lstStyle/>
        <a:p>
          <a:endParaRPr lang="en-US"/>
        </a:p>
      </dgm:t>
    </dgm:pt>
    <dgm:pt modelId="{C7EE9216-F411-4BAB-897B-D2E3D4AA3C70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Tomar medidas</a:t>
          </a:r>
        </a:p>
      </dgm:t>
    </dgm:pt>
    <dgm:pt modelId="{FA231D2B-1989-4D30-A8FE-ABEC0F278957}" type="parTrans" cxnId="{963EB135-48FB-451D-BE53-FAEEEF4F717B}">
      <dgm:prSet/>
      <dgm:spPr/>
      <dgm:t>
        <a:bodyPr/>
        <a:lstStyle/>
        <a:p>
          <a:endParaRPr lang="en-US"/>
        </a:p>
      </dgm:t>
    </dgm:pt>
    <dgm:pt modelId="{BE80A37D-3C75-4FC8-9768-AAD4ADC8664A}" type="sibTrans" cxnId="{963EB135-48FB-451D-BE53-FAEEEF4F717B}">
      <dgm:prSet/>
      <dgm:spPr/>
      <dgm:t>
        <a:bodyPr/>
        <a:lstStyle/>
        <a:p>
          <a:endParaRPr lang="en-US"/>
        </a:p>
      </dgm:t>
    </dgm:pt>
    <dgm:pt modelId="{26DB14CD-EFE5-45C5-BA9B-0741D9AB0491}">
      <dgm:prSet phldrT="[Text]" custT="1"/>
      <dgm:spPr>
        <a:solidFill>
          <a:schemeClr val="bg1"/>
        </a:solidFill>
        <a:ln w="28575">
          <a:solidFill>
            <a:schemeClr val="tx1"/>
          </a:solidFill>
        </a:ln>
      </dgm:spPr>
      <dgm:t>
        <a:bodyPr/>
        <a:lstStyle/>
        <a:p>
          <a:r>
            <a:rPr lang="en-US" sz="2800" b="1">
              <a:solidFill>
                <a:schemeClr val="tx1"/>
              </a:solidFill>
              <a:latin typeface="+mn-lt"/>
            </a:rPr>
            <a:t>Comunicar</a:t>
          </a:r>
        </a:p>
      </dgm:t>
    </dgm:pt>
    <dgm:pt modelId="{12DAC2CD-BDDF-46C6-B789-4ADD0ABFB623}" type="parTrans" cxnId="{CAE0F8CE-9B0D-443D-A2DE-F50A01F0FBEC}">
      <dgm:prSet/>
      <dgm:spPr/>
      <dgm:t>
        <a:bodyPr/>
        <a:lstStyle/>
        <a:p>
          <a:endParaRPr lang="en-US"/>
        </a:p>
      </dgm:t>
    </dgm:pt>
    <dgm:pt modelId="{D2B9AB04-9D0E-4FE8-BD3C-D4052D46AA6F}" type="sibTrans" cxnId="{CAE0F8CE-9B0D-443D-A2DE-F50A01F0FBEC}">
      <dgm:prSet/>
      <dgm:spPr/>
      <dgm:t>
        <a:bodyPr/>
        <a:lstStyle/>
        <a:p>
          <a:endParaRPr lang="en-US"/>
        </a:p>
      </dgm:t>
    </dgm:pt>
    <dgm:pt modelId="{06ACAF13-DB4A-4AC7-B59C-8813587D7FB0}" type="pres">
      <dgm:prSet presAssocID="{951541E1-7B97-47B2-AAEB-E683398741C4}" presName="Name0" presStyleCnt="0">
        <dgm:presLayoutVars>
          <dgm:dir/>
          <dgm:resizeHandles val="exact"/>
        </dgm:presLayoutVars>
      </dgm:prSet>
      <dgm:spPr/>
    </dgm:pt>
    <dgm:pt modelId="{05D1029E-D150-4D56-AE1D-271A75B45F0B}" type="pres">
      <dgm:prSet presAssocID="{951541E1-7B97-47B2-AAEB-E683398741C4}" presName="cycle" presStyleCnt="0"/>
      <dgm:spPr/>
    </dgm:pt>
    <dgm:pt modelId="{23D22474-CEB0-42DF-80DC-860C340B6EDE}" type="pres">
      <dgm:prSet presAssocID="{4868FBF0-B962-4582-A72B-278154B9E945}" presName="nodeFirstNode" presStyleLbl="node1" presStyleIdx="0" presStyleCnt="6" custScaleX="135729" custScaleY="92735">
        <dgm:presLayoutVars>
          <dgm:bulletEnabled val="1"/>
        </dgm:presLayoutVars>
      </dgm:prSet>
      <dgm:spPr/>
    </dgm:pt>
    <dgm:pt modelId="{EB0FECD4-874C-476B-A915-884DFE3F2D91}" type="pres">
      <dgm:prSet presAssocID="{9EFDDFF1-2279-486B-9F12-EA5F590C8C00}" presName="sibTransFirstNode" presStyleLbl="bgShp" presStyleIdx="0" presStyleCnt="1" custScaleX="148034"/>
      <dgm:spPr/>
    </dgm:pt>
    <dgm:pt modelId="{1695DC22-9A36-4B48-AEFF-7E4FDFC1713F}" type="pres">
      <dgm:prSet presAssocID="{C93BFA43-C0F0-4D8C-8530-4A21A2D3204E}" presName="nodeFollowingNodes" presStyleLbl="node1" presStyleIdx="1" presStyleCnt="6" custRadScaleRad="153676" custRadScaleInc="18765">
        <dgm:presLayoutVars>
          <dgm:bulletEnabled val="1"/>
        </dgm:presLayoutVars>
      </dgm:prSet>
      <dgm:spPr/>
    </dgm:pt>
    <dgm:pt modelId="{07166AA7-B419-46BE-8707-58768C01B0F0}" type="pres">
      <dgm:prSet presAssocID="{FA237A2E-C526-4388-8C57-CACFFBE14482}" presName="nodeFollowingNodes" presStyleLbl="node1" presStyleIdx="2" presStyleCnt="6" custScaleX="102724" custRadScaleRad="149585" custRadScaleInc="-20483">
        <dgm:presLayoutVars>
          <dgm:bulletEnabled val="1"/>
        </dgm:presLayoutVars>
      </dgm:prSet>
      <dgm:spPr/>
    </dgm:pt>
    <dgm:pt modelId="{03ED3239-7976-43C1-9470-0A426C83A8ED}" type="pres">
      <dgm:prSet presAssocID="{E92DDBA3-7A28-46DA-913C-765734FDD153}" presName="nodeFollowingNodes" presStyleLbl="node1" presStyleIdx="3" presStyleCnt="6" custScaleX="113208" custRadScaleRad="100147" custRadScaleInc="-3717">
        <dgm:presLayoutVars>
          <dgm:bulletEnabled val="1"/>
        </dgm:presLayoutVars>
      </dgm:prSet>
      <dgm:spPr/>
    </dgm:pt>
    <dgm:pt modelId="{CB7BE2BC-AC16-42C7-9D95-B7BD321D88D7}" type="pres">
      <dgm:prSet presAssocID="{26DB14CD-EFE5-45C5-BA9B-0741D9AB0491}" presName="nodeFollowingNodes" presStyleLbl="node1" presStyleIdx="4" presStyleCnt="6" custScaleX="144484" custRadScaleRad="158333" custRadScaleInc="21062">
        <dgm:presLayoutVars>
          <dgm:bulletEnabled val="1"/>
        </dgm:presLayoutVars>
      </dgm:prSet>
      <dgm:spPr/>
    </dgm:pt>
    <dgm:pt modelId="{74BED3F0-1F3F-4B93-9710-4F13C5417E70}" type="pres">
      <dgm:prSet presAssocID="{C7EE9216-F411-4BAB-897B-D2E3D4AA3C70}" presName="nodeFollowingNodes" presStyleLbl="node1" presStyleIdx="5" presStyleCnt="6" custScaleX="117680" custRadScaleRad="173798" custRadScaleInc="-23513">
        <dgm:presLayoutVars>
          <dgm:bulletEnabled val="1"/>
        </dgm:presLayoutVars>
      </dgm:prSet>
      <dgm:spPr/>
    </dgm:pt>
  </dgm:ptLst>
  <dgm:cxnLst>
    <dgm:cxn modelId="{C950ED09-DF7C-4709-9E02-15921BEDBFF3}" srcId="{951541E1-7B97-47B2-AAEB-E683398741C4}" destId="{E92DDBA3-7A28-46DA-913C-765734FDD153}" srcOrd="3" destOrd="0" parTransId="{2B45E9E5-D7FF-4F92-8BFA-4D32B0F2927B}" sibTransId="{6068EEB7-7E6E-427F-9467-3C9735AE205D}"/>
    <dgm:cxn modelId="{96EA5A12-0C9A-4623-80C4-8E17A81368B6}" type="presOf" srcId="{26DB14CD-EFE5-45C5-BA9B-0741D9AB0491}" destId="{CB7BE2BC-AC16-42C7-9D95-B7BD321D88D7}" srcOrd="0" destOrd="0" presId="urn:microsoft.com/office/officeart/2005/8/layout/cycle3"/>
    <dgm:cxn modelId="{80CB0F16-0B22-4EE6-A317-8416BB8603E5}" type="presOf" srcId="{9EFDDFF1-2279-486B-9F12-EA5F590C8C00}" destId="{EB0FECD4-874C-476B-A915-884DFE3F2D91}" srcOrd="0" destOrd="0" presId="urn:microsoft.com/office/officeart/2005/8/layout/cycle3"/>
    <dgm:cxn modelId="{963EB135-48FB-451D-BE53-FAEEEF4F717B}" srcId="{951541E1-7B97-47B2-AAEB-E683398741C4}" destId="{C7EE9216-F411-4BAB-897B-D2E3D4AA3C70}" srcOrd="5" destOrd="0" parTransId="{FA231D2B-1989-4D30-A8FE-ABEC0F278957}" sibTransId="{BE80A37D-3C75-4FC8-9768-AAD4ADC8664A}"/>
    <dgm:cxn modelId="{695C3437-B6D5-4A02-9A52-6235B75DAD78}" type="presOf" srcId="{4868FBF0-B962-4582-A72B-278154B9E945}" destId="{23D22474-CEB0-42DF-80DC-860C340B6EDE}" srcOrd="0" destOrd="0" presId="urn:microsoft.com/office/officeart/2005/8/layout/cycle3"/>
    <dgm:cxn modelId="{A847204D-447F-4119-AEFB-C09D7C9FF581}" type="presOf" srcId="{C93BFA43-C0F0-4D8C-8530-4A21A2D3204E}" destId="{1695DC22-9A36-4B48-AEFF-7E4FDFC1713F}" srcOrd="0" destOrd="0" presId="urn:microsoft.com/office/officeart/2005/8/layout/cycle3"/>
    <dgm:cxn modelId="{5A1ABA56-5738-4EE1-B4FA-CA77FA3FD323}" type="presOf" srcId="{E92DDBA3-7A28-46DA-913C-765734FDD153}" destId="{03ED3239-7976-43C1-9470-0A426C83A8ED}" srcOrd="0" destOrd="0" presId="urn:microsoft.com/office/officeart/2005/8/layout/cycle3"/>
    <dgm:cxn modelId="{538F277C-9069-4465-AED4-8256388DC4EC}" type="presOf" srcId="{C7EE9216-F411-4BAB-897B-D2E3D4AA3C70}" destId="{74BED3F0-1F3F-4B93-9710-4F13C5417E70}" srcOrd="0" destOrd="0" presId="urn:microsoft.com/office/officeart/2005/8/layout/cycle3"/>
    <dgm:cxn modelId="{7AE24D85-6EBC-4169-9E2B-3D31F5DD533C}" srcId="{951541E1-7B97-47B2-AAEB-E683398741C4}" destId="{C93BFA43-C0F0-4D8C-8530-4A21A2D3204E}" srcOrd="1" destOrd="0" parTransId="{9765D9CD-EF3A-452D-9EA9-5487042B2018}" sibTransId="{14C6ACC0-9A20-4A31-9323-11A5312A8790}"/>
    <dgm:cxn modelId="{03E7EA8F-C6C9-4D96-85BC-5402EDBD62F6}" srcId="{951541E1-7B97-47B2-AAEB-E683398741C4}" destId="{4868FBF0-B962-4582-A72B-278154B9E945}" srcOrd="0" destOrd="0" parTransId="{FB260FCA-968B-4532-B7C0-C7E4458DAA50}" sibTransId="{9EFDDFF1-2279-486B-9F12-EA5F590C8C00}"/>
    <dgm:cxn modelId="{478D9695-F064-479E-8C0C-DB0FE0BF1555}" type="presOf" srcId="{951541E1-7B97-47B2-AAEB-E683398741C4}" destId="{06ACAF13-DB4A-4AC7-B59C-8813587D7FB0}" srcOrd="0" destOrd="0" presId="urn:microsoft.com/office/officeart/2005/8/layout/cycle3"/>
    <dgm:cxn modelId="{5045A0A2-5397-4998-A425-16F56E541EF0}" type="presOf" srcId="{FA237A2E-C526-4388-8C57-CACFFBE14482}" destId="{07166AA7-B419-46BE-8707-58768C01B0F0}" srcOrd="0" destOrd="0" presId="urn:microsoft.com/office/officeart/2005/8/layout/cycle3"/>
    <dgm:cxn modelId="{CAE0F8CE-9B0D-443D-A2DE-F50A01F0FBEC}" srcId="{951541E1-7B97-47B2-AAEB-E683398741C4}" destId="{26DB14CD-EFE5-45C5-BA9B-0741D9AB0491}" srcOrd="4" destOrd="0" parTransId="{12DAC2CD-BDDF-46C6-B789-4ADD0ABFB623}" sibTransId="{D2B9AB04-9D0E-4FE8-BD3C-D4052D46AA6F}"/>
    <dgm:cxn modelId="{BC2F50EA-991E-4C55-A67A-F74585DC2A48}" srcId="{951541E1-7B97-47B2-AAEB-E683398741C4}" destId="{FA237A2E-C526-4388-8C57-CACFFBE14482}" srcOrd="2" destOrd="0" parTransId="{BE914DF7-8329-4ABF-A71E-F5D40D6578C3}" sibTransId="{CF168877-46ED-4EF8-A595-769BD9638DF0}"/>
    <dgm:cxn modelId="{B134203A-8CD7-4AEE-8C34-D16C3B72E39F}" type="presParOf" srcId="{06ACAF13-DB4A-4AC7-B59C-8813587D7FB0}" destId="{05D1029E-D150-4D56-AE1D-271A75B45F0B}" srcOrd="0" destOrd="0" presId="urn:microsoft.com/office/officeart/2005/8/layout/cycle3"/>
    <dgm:cxn modelId="{DF5DE9A1-354C-4DAF-8007-E3231EF22A22}" type="presParOf" srcId="{05D1029E-D150-4D56-AE1D-271A75B45F0B}" destId="{23D22474-CEB0-42DF-80DC-860C340B6EDE}" srcOrd="0" destOrd="0" presId="urn:microsoft.com/office/officeart/2005/8/layout/cycle3"/>
    <dgm:cxn modelId="{D2D27E12-E79E-4974-B4E6-82E708FD2CF6}" type="presParOf" srcId="{05D1029E-D150-4D56-AE1D-271A75B45F0B}" destId="{EB0FECD4-874C-476B-A915-884DFE3F2D91}" srcOrd="1" destOrd="0" presId="urn:microsoft.com/office/officeart/2005/8/layout/cycle3"/>
    <dgm:cxn modelId="{3891FD09-5B9A-4EA7-85F4-0C4CC60468A6}" type="presParOf" srcId="{05D1029E-D150-4D56-AE1D-271A75B45F0B}" destId="{1695DC22-9A36-4B48-AEFF-7E4FDFC1713F}" srcOrd="2" destOrd="0" presId="urn:microsoft.com/office/officeart/2005/8/layout/cycle3"/>
    <dgm:cxn modelId="{34814005-F988-4DF7-8852-F947BF16762C}" type="presParOf" srcId="{05D1029E-D150-4D56-AE1D-271A75B45F0B}" destId="{07166AA7-B419-46BE-8707-58768C01B0F0}" srcOrd="3" destOrd="0" presId="urn:microsoft.com/office/officeart/2005/8/layout/cycle3"/>
    <dgm:cxn modelId="{7DE8C061-FA6F-4BEF-BD45-A61DE1996E82}" type="presParOf" srcId="{05D1029E-D150-4D56-AE1D-271A75B45F0B}" destId="{03ED3239-7976-43C1-9470-0A426C83A8ED}" srcOrd="4" destOrd="0" presId="urn:microsoft.com/office/officeart/2005/8/layout/cycle3"/>
    <dgm:cxn modelId="{9B6BB098-A6C6-4F58-A82E-06862989C526}" type="presParOf" srcId="{05D1029E-D150-4D56-AE1D-271A75B45F0B}" destId="{CB7BE2BC-AC16-42C7-9D95-B7BD321D88D7}" srcOrd="5" destOrd="0" presId="urn:microsoft.com/office/officeart/2005/8/layout/cycle3"/>
    <dgm:cxn modelId="{B9E68E4B-7C6B-46F1-A59F-48585F3BDAE7}" type="presParOf" srcId="{05D1029E-D150-4D56-AE1D-271A75B45F0B}" destId="{74BED3F0-1F3F-4B93-9710-4F13C5417E70}" srcOrd="6" destOrd="0" presId="urn:microsoft.com/office/officeart/2005/8/layout/cycle3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40933" y="-100911"/>
          <a:ext cx="7267426" cy="4909295"/>
        </a:xfrm>
        <a:prstGeom prst="circularArrow">
          <a:avLst>
            <a:gd name="adj1" fmla="val 5274"/>
            <a:gd name="adj2" fmla="val 312630"/>
            <a:gd name="adj3" fmla="val 13859409"/>
            <a:gd name="adj4" fmla="val 17346269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950901" y="1619"/>
          <a:ext cx="2247491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Detetar, Diagnosticar</a:t>
          </a:r>
        </a:p>
      </dsp:txBody>
      <dsp:txXfrm>
        <a:off x="3996937" y="47655"/>
        <a:ext cx="2155419" cy="850976"/>
      </dsp:txXfrm>
    </dsp:sp>
    <dsp:sp modelId="{1695DC22-9A36-4B48-AEFF-7E4FDFC1713F}">
      <dsp:nvSpPr>
        <dsp:cNvPr id="0" name=""/>
        <dsp:cNvSpPr/>
      </dsp:nvSpPr>
      <dsp:spPr>
        <a:xfrm>
          <a:off x="7001195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Recolher</a:t>
          </a:r>
        </a:p>
      </dsp:txBody>
      <dsp:txXfrm>
        <a:off x="7047231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40446" y="29860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86482" y="3032040"/>
        <a:ext cx="1794024" cy="850976"/>
      </dsp:txXfrm>
    </dsp:sp>
    <dsp:sp modelId="{03ED3239-7976-43C1-9470-0A426C83A8ED}">
      <dsp:nvSpPr>
        <dsp:cNvPr id="0" name=""/>
        <dsp:cNvSpPr/>
      </dsp:nvSpPr>
      <dsp:spPr>
        <a:xfrm>
          <a:off x="4202138" y="3986440"/>
          <a:ext cx="1878080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Interpretar</a:t>
          </a:r>
        </a:p>
      </dsp:txBody>
      <dsp:txXfrm>
        <a:off x="4248174" y="4032476"/>
        <a:ext cx="1786008" cy="850976"/>
      </dsp:txXfrm>
    </dsp:sp>
    <dsp:sp modelId="{CB7BE2BC-AC16-42C7-9D95-B7BD321D88D7}">
      <dsp:nvSpPr>
        <dsp:cNvPr id="0" name=""/>
        <dsp:cNvSpPr/>
      </dsp:nvSpPr>
      <dsp:spPr>
        <a:xfrm>
          <a:off x="733556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79592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71196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17232" y="974946"/>
        <a:ext cx="2127486" cy="8509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0082" y="-212333"/>
          <a:ext cx="7267426" cy="4909295"/>
        </a:xfrm>
        <a:prstGeom prst="circularArrow">
          <a:avLst>
            <a:gd name="adj1" fmla="val 5274"/>
            <a:gd name="adj2" fmla="val 312630"/>
            <a:gd name="adj3" fmla="val 13516107"/>
            <a:gd name="adj4" fmla="val 17557495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61716" y="1619"/>
          <a:ext cx="258415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07752" y="47655"/>
        <a:ext cx="2492087" cy="850976"/>
      </dsp:txXfrm>
    </dsp:sp>
    <dsp:sp modelId="{1695DC22-9A36-4B48-AEFF-7E4FDFC1713F}">
      <dsp:nvSpPr>
        <dsp:cNvPr id="0" name=""/>
        <dsp:cNvSpPr/>
      </dsp:nvSpPr>
      <dsp:spPr>
        <a:xfrm>
          <a:off x="6980344" y="928908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>
            <a:solidFill>
              <a:schemeClr val="tx1"/>
            </a:solidFill>
            <a:latin typeface="+mn-lt"/>
          </a:endParaRPr>
        </a:p>
      </dsp:txBody>
      <dsp:txXfrm>
        <a:off x="7026380" y="974944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877894" y="2986004"/>
          <a:ext cx="1969499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23930" y="3032040"/>
        <a:ext cx="1877427" cy="850976"/>
      </dsp:txXfrm>
    </dsp:sp>
    <dsp:sp modelId="{03ED3239-7976-43C1-9470-0A426C83A8ED}">
      <dsp:nvSpPr>
        <dsp:cNvPr id="0" name=""/>
        <dsp:cNvSpPr/>
      </dsp:nvSpPr>
      <dsp:spPr>
        <a:xfrm>
          <a:off x="4073431" y="3986440"/>
          <a:ext cx="209379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>
            <a:solidFill>
              <a:schemeClr val="tx1"/>
            </a:solidFill>
            <a:latin typeface="+mn-lt"/>
          </a:endParaRPr>
        </a:p>
      </dsp:txBody>
      <dsp:txXfrm>
        <a:off x="4119467" y="4032476"/>
        <a:ext cx="2001721" cy="850976"/>
      </dsp:txXfrm>
    </dsp:sp>
    <dsp:sp modelId="{CB7BE2BC-AC16-42C7-9D95-B7BD321D88D7}">
      <dsp:nvSpPr>
        <dsp:cNvPr id="0" name=""/>
        <dsp:cNvSpPr/>
      </dsp:nvSpPr>
      <dsp:spPr>
        <a:xfrm>
          <a:off x="712705" y="3028598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58741" y="3074634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0345" y="928910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696381" y="974946"/>
        <a:ext cx="2127486" cy="8509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139038"/>
          <a:ext cx="7267426" cy="4909295"/>
        </a:xfrm>
        <a:prstGeom prst="circularArrow">
          <a:avLst>
            <a:gd name="adj1" fmla="val 5274"/>
            <a:gd name="adj2" fmla="val 312630"/>
            <a:gd name="adj3" fmla="val 13599688"/>
            <a:gd name="adj4" fmla="val 17505376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809820" y="-43075"/>
          <a:ext cx="2503962" cy="1121831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64583" y="11688"/>
        <a:ext cx="2394436" cy="1012305"/>
      </dsp:txXfrm>
    </dsp:sp>
    <dsp:sp modelId="{1695DC22-9A36-4B48-AEFF-7E4FDFC1713F}">
      <dsp:nvSpPr>
        <dsp:cNvPr id="0" name=""/>
        <dsp:cNvSpPr/>
      </dsp:nvSpPr>
      <dsp:spPr>
        <a:xfrm>
          <a:off x="6988351" y="973604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1019640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3030699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76735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4029516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>
            <a:solidFill>
              <a:schemeClr val="tx1"/>
            </a:solidFill>
            <a:latin typeface="+mn-lt"/>
          </a:endParaRPr>
        </a:p>
      </dsp:txBody>
      <dsp:txXfrm>
        <a:off x="4106764" y="4075552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73293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119329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73606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1019642"/>
        <a:ext cx="2127486" cy="85097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0FECD4-874C-476B-A915-884DFE3F2D91}">
      <dsp:nvSpPr>
        <dsp:cNvPr id="0" name=""/>
        <dsp:cNvSpPr/>
      </dsp:nvSpPr>
      <dsp:spPr>
        <a:xfrm>
          <a:off x="1428089" y="-220695"/>
          <a:ext cx="7267426" cy="4909295"/>
        </a:xfrm>
        <a:prstGeom prst="circularArrow">
          <a:avLst>
            <a:gd name="adj1" fmla="val 5274"/>
            <a:gd name="adj2" fmla="val 312630"/>
            <a:gd name="adj3" fmla="val 13541438"/>
            <a:gd name="adj4" fmla="val 17541650"/>
            <a:gd name="adj5" fmla="val 5477"/>
          </a:avLst>
        </a:prstGeom>
        <a:solidFill>
          <a:srgbClr val="00943B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D22474-CEB0-42DF-80DC-860C340B6EDE}">
      <dsp:nvSpPr>
        <dsp:cNvPr id="0" name=""/>
        <dsp:cNvSpPr/>
      </dsp:nvSpPr>
      <dsp:spPr>
        <a:xfrm>
          <a:off x="3781812" y="18747"/>
          <a:ext cx="2559980" cy="874535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Detectar</a:t>
          </a:r>
          <a:r>
            <a:rPr lang="en-US" sz="2800" b="1" kern="1200" dirty="0">
              <a:solidFill>
                <a:schemeClr val="tx1"/>
              </a:solidFill>
              <a:latin typeface="+mn-lt"/>
            </a:rPr>
            <a:t>, </a:t>
          </a:r>
          <a:r>
            <a:rPr lang="en-US" sz="2800" b="1" kern="1200" dirty="0" err="1">
              <a:solidFill>
                <a:schemeClr val="tx1"/>
              </a:solidFill>
              <a:latin typeface="+mn-lt"/>
            </a:rPr>
            <a:t>diagnosticar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3824503" y="61438"/>
        <a:ext cx="2474598" cy="789153"/>
      </dsp:txXfrm>
    </dsp:sp>
    <dsp:sp modelId="{1695DC22-9A36-4B48-AEFF-7E4FDFC1713F}">
      <dsp:nvSpPr>
        <dsp:cNvPr id="0" name=""/>
        <dsp:cNvSpPr/>
      </dsp:nvSpPr>
      <dsp:spPr>
        <a:xfrm>
          <a:off x="6988351" y="911780"/>
          <a:ext cx="1886096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 err="1">
              <a:solidFill>
                <a:schemeClr val="tx1"/>
              </a:solidFill>
              <a:latin typeface="+mn-lt"/>
            </a:rPr>
            <a:t>Coletar</a:t>
          </a:r>
          <a:endParaRPr lang="en-US" sz="2800" b="1" kern="1200" dirty="0">
            <a:solidFill>
              <a:schemeClr val="tx1"/>
            </a:solidFill>
            <a:latin typeface="+mn-lt"/>
          </a:endParaRPr>
        </a:p>
      </dsp:txBody>
      <dsp:txXfrm>
        <a:off x="7034387" y="957816"/>
        <a:ext cx="1794024" cy="850976"/>
      </dsp:txXfrm>
    </dsp:sp>
    <dsp:sp modelId="{07166AA7-B419-46BE-8707-58768C01B0F0}">
      <dsp:nvSpPr>
        <dsp:cNvPr id="0" name=""/>
        <dsp:cNvSpPr/>
      </dsp:nvSpPr>
      <dsp:spPr>
        <a:xfrm>
          <a:off x="6901913" y="2968875"/>
          <a:ext cx="1937473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Compilar, analisar</a:t>
          </a:r>
        </a:p>
      </dsp:txBody>
      <dsp:txXfrm>
        <a:off x="6947949" y="3014911"/>
        <a:ext cx="1845401" cy="850976"/>
      </dsp:txXfrm>
    </dsp:sp>
    <dsp:sp modelId="{03ED3239-7976-43C1-9470-0A426C83A8ED}">
      <dsp:nvSpPr>
        <dsp:cNvPr id="0" name=""/>
        <dsp:cNvSpPr/>
      </dsp:nvSpPr>
      <dsp:spPr>
        <a:xfrm>
          <a:off x="4060728" y="3969510"/>
          <a:ext cx="2135212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err="1">
              <a:solidFill>
                <a:schemeClr val="tx1"/>
              </a:solidFill>
              <a:latin typeface="+mn-lt"/>
            </a:rPr>
            <a:t>Interpretar</a:t>
          </a:r>
          <a:endParaRPr lang="en-US" sz="2800" b="1" kern="1200">
            <a:solidFill>
              <a:schemeClr val="tx1"/>
            </a:solidFill>
            <a:latin typeface="+mn-lt"/>
          </a:endParaRPr>
        </a:p>
      </dsp:txBody>
      <dsp:txXfrm>
        <a:off x="4106764" y="4015546"/>
        <a:ext cx="2043140" cy="850976"/>
      </dsp:txXfrm>
    </dsp:sp>
    <dsp:sp modelId="{CB7BE2BC-AC16-42C7-9D95-B7BD321D88D7}">
      <dsp:nvSpPr>
        <dsp:cNvPr id="0" name=""/>
        <dsp:cNvSpPr/>
      </dsp:nvSpPr>
      <dsp:spPr>
        <a:xfrm>
          <a:off x="720712" y="3011470"/>
          <a:ext cx="2725107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Comunicar</a:t>
          </a:r>
        </a:p>
      </dsp:txBody>
      <dsp:txXfrm>
        <a:off x="766748" y="3057506"/>
        <a:ext cx="2633035" cy="850976"/>
      </dsp:txXfrm>
    </dsp:sp>
    <dsp:sp modelId="{74BED3F0-1F3F-4B93-9710-4F13C5417E70}">
      <dsp:nvSpPr>
        <dsp:cNvPr id="0" name=""/>
        <dsp:cNvSpPr/>
      </dsp:nvSpPr>
      <dsp:spPr>
        <a:xfrm>
          <a:off x="658351" y="911782"/>
          <a:ext cx="2219558" cy="943048"/>
        </a:xfrm>
        <a:prstGeom prst="roundRect">
          <a:avLst/>
        </a:prstGeom>
        <a:solidFill>
          <a:schemeClr val="bg1"/>
        </a:solidFill>
        <a:ln w="28575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>
              <a:solidFill>
                <a:schemeClr val="tx1"/>
              </a:solidFill>
              <a:latin typeface="+mn-lt"/>
            </a:rPr>
            <a:t>Tomar medidas</a:t>
          </a:r>
        </a:p>
      </dsp:txBody>
      <dsp:txXfrm>
        <a:off x="704387" y="957818"/>
        <a:ext cx="2127486" cy="850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8C582D-57FA-440E-871D-E05E903132A5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Clique para editar os estilos de texto principal</a:t>
            </a:r>
          </a:p>
          <a:p>
            <a:pPr lvl="1"/>
            <a:r>
              <a:rPr lang="en-US"/>
              <a:t>Segundo nível</a:t>
            </a:r>
          </a:p>
          <a:p>
            <a:pPr lvl="2"/>
            <a:r>
              <a:rPr lang="en-US"/>
              <a:t>Terceiro nível</a:t>
            </a:r>
          </a:p>
          <a:p>
            <a:pPr lvl="3"/>
            <a:r>
              <a:rPr lang="en-US"/>
              <a:t>Quarto nível</a:t>
            </a:r>
          </a:p>
          <a:p>
            <a:pPr lvl="4"/>
            <a:r>
              <a:rPr lang="en-US"/>
              <a:t>Quinto nível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BD3FF4-08AF-46DE-8D28-F25B551EB0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721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76201" lvl="0" indent="0" algn="l" rtl="0">
              <a:spcBef>
                <a:spcPts val="0"/>
              </a:spcBef>
              <a:spcAft>
                <a:spcPts val="60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b="0" i="0" noProof="0" dirty="0">
              <a:solidFill>
                <a:srgbClr val="11111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b="1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b="0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Sinta-se à vontade para modificar esta apresentação conforme necessário para se adequar ao seu contexto local. Se forem feitas modificações, indique:</a:t>
            </a:r>
            <a:r>
              <a:rPr lang="pt-BR" sz="1200" b="1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"Esta apresentação foi modificada em parte da versão original do CDC" </a:t>
            </a:r>
            <a:r>
              <a:rPr lang="pt-BR" sz="1200" b="0" i="1" noProof="0" dirty="0">
                <a:solidFill>
                  <a:srgbClr val="11111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neste slide.</a:t>
            </a:r>
            <a:endParaRPr lang="pt-BR" sz="1200" b="0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Dar as boas-vindas aos participantes no Programa de Formação em Epidemiologia no Terreno (ou seja, FETP, Linha da Frente utilizando uma abordagem "Uma Só Saúde"). Destacar/reforçar os pontos-chave relativos à importância desta formação, tal como foi referido na cerimónia de abertura (se aplicável).</a:t>
            </a:r>
          </a:p>
          <a:p>
            <a:pPr marL="171450" indent="-17145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Parabéns por ter sido selecionado para participar nesta formação! Foi selecionado para participar porque ocupa um cargo importante. Por conseguinte, tem a oportunidade de influenciar e melhorar a forma como as doenças são detectadas e comunicadas e a forma como as agências respondem.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Nota: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Esta versão 3.0 inclui as lições aprendidas com a implementação do programa em mais de 60 países e as necessidades de mudança do nosso mundo interligado. Encorajamo-lo a participar ativamente em todas as actividades para maximizar a sua aprendizagem e desenvolvimento de capacidades na prevenção, deteção, notificação e resposta a epidemias e outras ameaças à saúde. O seu papel é importante para proteger a saúde pública e salvar vidas!</a:t>
            </a:r>
            <a:endParaRPr lang="pt-BR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noProof="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noProof="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Durante esta formação, utilizará o Guia do Participante para tomar notas sobre as apresentações e o Livro de Exercícios do Participante para completar os exercícios.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pt-BR" noProof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653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</a:t>
            </a: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Antes de vos darmos a oportunidade de se apresentarem,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eis uma mensagem da equipa FETP dos Centros de Controlo e Prevenção de Doenças (CDC) dos EUA, em Atlanta.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pt-BR" b="0" i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pt-BR" b="0" i="1" noProof="0" dirty="0">
                <a:latin typeface="Arial" panose="020B0604020202020204" pitchFamily="34" charset="0"/>
                <a:cs typeface="Arial" panose="020B0604020202020204" pitchFamily="34" charset="0"/>
              </a:rPr>
              <a:t>     Ligação ao vídeo: </a:t>
            </a:r>
            <a:r>
              <a:rPr lang="pt-BR" b="0" i="1" noProof="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https://www.youtube.com/watch?v=fNaUqClwE0U </a:t>
            </a:r>
            <a:endParaRPr lang="pt-BR" b="0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924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</a:t>
            </a: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v"/>
            </a:pP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O(s) instrutor(es) deve(m) começar as apresentações fazendo uma </a:t>
            </a:r>
            <a:r>
              <a:rPr lang="pt-BR" b="1" i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breve </a:t>
            </a: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mas concisa apresentação de si próprio, incluindo</a:t>
            </a: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 seu nome completo, cargo e responsabilidades actuais</a:t>
            </a: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>
              <a:buFont typeface="Courier New" panose="02070309020205020404" pitchFamily="49" charset="0"/>
              <a:buChar char="o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Descreva brevemente o que o qualifica para conduzir esta formação FETP-Frontline </a:t>
            </a:r>
            <a:r>
              <a:rPr lang="pt-BR" sz="1200" b="1" i="0" noProof="0" dirty="0">
                <a:latin typeface="Arial (Body)"/>
                <a:ea typeface="Times New Roman"/>
                <a:cs typeface="Arial" panose="020B0604020202020204" pitchFamily="34" charset="0"/>
                <a:sym typeface="Times New Roman"/>
              </a:rPr>
              <a:t>&lt;CLICAR&gt; </a:t>
            </a: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1" indent="0">
              <a:buFont typeface="Arial" panose="020B0604020202020204" pitchFamily="34" charset="0"/>
              <a:buNone/>
            </a:pP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Wingdings" panose="05000000000000000000" pitchFamily="2" charset="2"/>
              <a:buChar char="v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Apresentar o corpo docente, o pessoal e os observadores presentes na sala</a:t>
            </a:r>
          </a:p>
          <a:p>
            <a:pPr marL="635045" marR="0" lvl="1" indent="-177845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Permitir que os convidados falem </a:t>
            </a: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brevemente</a:t>
            </a: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, se assim o desejarem &lt;CLICAR&gt;</a:t>
            </a:r>
          </a:p>
          <a:p>
            <a:pPr marL="635045" lvl="1" indent="-177845">
              <a:buFont typeface="Arial" panose="020B0604020202020204" pitchFamily="34" charset="0"/>
              <a:buChar char="•"/>
            </a:pP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Peça aos </a:t>
            </a: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participantes que se apresentem </a:t>
            </a:r>
            <a:r>
              <a:rPr lang="pt-BR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brevemente</a:t>
            </a: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, de acordo com os pontos do diapositivo: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b="1" i="0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Gerir</a:t>
            </a: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as expectativas com base no feedback dos participantes e no que será abordado durante esta formação.  </a:t>
            </a:r>
          </a:p>
          <a:p>
            <a:pPr marL="171450" lvl="0" indent="-171450">
              <a:buFont typeface="Wingdings" panose="05000000000000000000" pitchFamily="2" charset="2"/>
              <a:buChar char="§"/>
            </a:pPr>
            <a:endParaRPr lang="pt-BR" i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Opcional</a:t>
            </a: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: As expectativas dos participantes podem ser listadas em papel de carta/newsprint e expostas. As expectativas repetidas podem ser assinaladas com um visto. O formador pode afixar o papel com as expectativas na sala de aula e usá-lo como referência no final da formação para garantir que as expectativas que estão alinhadas com o que está nesta formação foram cumpridas.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en-US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171450" lvl="0" indent="-171450">
              <a:buFont typeface="Arial" panose="020B0604020202020204" pitchFamily="34" charset="0"/>
              <a:buChar char="•"/>
            </a:pPr>
            <a:endParaRPr lang="en-US" i="1" dirty="0"/>
          </a:p>
          <a:p>
            <a:pPr marL="2000250" lvl="4" indent="-171450">
              <a:buFont typeface="Arial" panose="020B0604020202020204" pitchFamily="34" charset="0"/>
              <a:buChar char="•"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b="1" i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3086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b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Para tirar o máximo partido desta formação, que regras básicas devemos todos seguir?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b="0" i="1" u="none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Permitir que </a:t>
            </a: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os participantes proponham regras básicas. Se necessário, instigue os participantes perguntando-lhes A que horas devemos chegar todos os dias (</a:t>
            </a:r>
            <a:r>
              <a:rPr lang="pt-BR" i="1" noProof="0" dirty="0">
                <a:latin typeface="Arial" panose="020B0604020202020204" pitchFamily="34" charset="0"/>
                <a:cs typeface="Arial" panose="020B0604020202020204" pitchFamily="34" charset="0"/>
              </a:rPr>
              <a:t>ou seja, chegar a horas</a:t>
            </a: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)?  O que devemos fazer se recebermos uma chamada? etc. </a:t>
            </a: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&lt;CLICAR&gt;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para mostrar o gráfico que realça as regras básicas "básicas" e reforçar as que são partilhadas mas não estão listadas no ecrã (</a:t>
            </a:r>
            <a:r>
              <a:rPr lang="pt-BR" i="1" noProof="0" dirty="0">
                <a:latin typeface="Arial" panose="020B0604020202020204" pitchFamily="34" charset="0"/>
                <a:cs typeface="Arial" panose="020B0604020202020204" pitchFamily="34" charset="0"/>
              </a:rPr>
              <a:t>ou seja, os participantes devem regressar do intervalo e do almoço a horas, o instrutor deve falar devagar/claramente, o instrutor deve gerir o tempo, etc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Agradeça aos </a:t>
            </a:r>
            <a:r>
              <a:rPr lang="pt-BR" b="0" noProof="0" dirty="0">
                <a:latin typeface="Arial" panose="020B0604020202020204" pitchFamily="34" charset="0"/>
                <a:cs typeface="Arial" panose="020B0604020202020204" pitchFamily="34" charset="0"/>
              </a:rPr>
              <a:t>participantes por terem estabelecido e concordado em seguir estas regras básicas.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b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noProof="0" dirty="0">
                <a:latin typeface="Arial" panose="020B0604020202020204" pitchFamily="34" charset="0"/>
                <a:cs typeface="Arial" panose="020B0604020202020204" pitchFamily="34" charset="0"/>
              </a:rPr>
              <a:t>Isto vai tornar o nosso tempo juntos mais agradável e produtivo!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endParaRPr lang="pt-BR" b="1" i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pt-BR" b="1" i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Opcional: </a:t>
            </a:r>
            <a:r>
              <a:rPr lang="pt-BR" i="1" noProof="0" dirty="0">
                <a:latin typeface="Arial" panose="020B0604020202020204" pitchFamily="34" charset="0"/>
                <a:cs typeface="Arial" panose="020B0604020202020204" pitchFamily="34" charset="0"/>
              </a:rPr>
              <a:t>As regras básicas também podem ser listadas em papel de carta/newsprint e afixadas. </a:t>
            </a: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Utilize este tempo para discutir outras questões de organização (por exemplo, informar os participantes sobre a localização das casas de banho, onde irão almoçar (se for fornecido almoço), etc.).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975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b="1" i="0" noProof="0" dirty="0">
                <a:latin typeface="Arial" panose="020B0604020202020204" pitchFamily="34" charset="0"/>
                <a:cs typeface="Arial" panose="020B0604020202020204" pitchFamily="34" charset="0"/>
              </a:rPr>
              <a:t>Notas do instrutor: </a:t>
            </a:r>
            <a:endParaRPr lang="pt-BR" i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Gostaríamos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de identificar ou eleger um participante para ser o Representante da Turma.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endParaRPr lang="pt-BR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v"/>
              <a:tabLst/>
              <a:defRPr/>
            </a:pPr>
            <a:r>
              <a:rPr lang="pt-BR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Alguns programas referem-se a esta pessoa como o Presidente da Turma. Alguns programas designam o vencedor da eleição como Representante/Presidente de Turma e o segundo classificado como Representante/Vice-Presidente Adjunto de Turma.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pt-BR" b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Esta pessoa irá</a:t>
            </a:r>
            <a:r>
              <a:rPr lang="pt-BR" b="0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Servir de ligação para o compartilhamento de informações entre os participantes do grupo e os facilitadores do curso. (</a:t>
            </a:r>
            <a:r>
              <a:rPr lang="pt-BR" i="1" noProof="0" dirty="0">
                <a:latin typeface="Arial" panose="020B0604020202020204" pitchFamily="34" charset="0"/>
                <a:cs typeface="Arial" panose="020B0604020202020204" pitchFamily="34" charset="0"/>
              </a:rPr>
              <a:t>Por exemplo: Por vezes, o Diretor do Programa ou o Conselheiro Residente (RA) podem precisar de partilhar informações com a turma fora do horário das aulas).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Ser o contato principal do Diretor do Programa ou do RA e deverá partilhar a informação com o resto da turma.</a:t>
            </a:r>
            <a:endParaRPr lang="pt-BR" i="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i="0" noProof="0" dirty="0">
                <a:latin typeface="Arial" panose="020B0604020202020204" pitchFamily="34" charset="0"/>
                <a:cs typeface="Arial" panose="020B0604020202020204" pitchFamily="34" charset="0"/>
              </a:rPr>
              <a:t>Apresentar as preocupações ou problemas da turma ao Diretor do Programa ou ao RA.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Ajudar a aplicar outras regras básicas. (</a:t>
            </a:r>
            <a:r>
              <a:rPr lang="pt-BR" i="1" noProof="0" dirty="0">
                <a:latin typeface="Arial" panose="020B0604020202020204" pitchFamily="34" charset="0"/>
                <a:cs typeface="Arial" panose="020B0604020202020204" pitchFamily="34" charset="0"/>
              </a:rPr>
              <a:t>Por exemplo: Ajudar a trazer os participantes de volta à sala de aula a tempo depois dos intervalos).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Na cerimónia de formatura, representar o grupo através da apresentação de agradecimentos em nome da turma.</a:t>
            </a:r>
          </a:p>
          <a:p>
            <a:pPr marL="628650" lvl="1" indent="-171450" algn="l" rtl="0">
              <a:spcBef>
                <a:spcPts val="0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Após a graduação, servir como ponto de contacto e representante do grupo.</a:t>
            </a:r>
          </a:p>
          <a:p>
            <a:pPr marL="457200" lvl="1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pt-BR" b="1" i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i="0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Pedir</a:t>
            </a:r>
            <a:r>
              <a:rPr lang="pt-BR" b="0" i="0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i="0" noProof="0" dirty="0">
                <a:latin typeface="Arial" panose="020B0604020202020204" pitchFamily="34" charset="0"/>
                <a:cs typeface="Arial" panose="020B0604020202020204" pitchFamily="34" charset="0"/>
              </a:rPr>
              <a:t>voluntários ou nomeações e/ou proceder a uma votação.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i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3004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noProof="0" dirty="0">
                <a:latin typeface="Arial" panose="020B0604020202020204" pitchFamily="34" charset="0"/>
                <a:cs typeface="Arial" panose="020B0604020202020204" pitchFamily="34" charset="0"/>
              </a:rPr>
              <a:t>Verá estes ícones ao longo das apresentações. Destinam-se a chamar a atenção para diferentes elementos das aulas.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en-US" dirty="0">
              <a:latin typeface="+mn-lt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844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r>
              <a:rPr lang="pt-BR" sz="1200" b="1" i="0" u="none" strike="noStrike" cap="none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 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pt-BR" sz="1200" b="1" i="0" u="none" strike="noStrike" cap="none" noProof="0" dirty="0">
              <a:solidFill>
                <a:srgbClr val="000000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b="0" i="0" u="none" strike="noStrike" cap="none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 principal objetivo do FETP-Frontline é melhorar </a:t>
            </a:r>
            <a:r>
              <a:rPr lang="pt-BR" sz="1200" noProof="0" dirty="0">
                <a:latin typeface="Arial" panose="020B0604020202020204" pitchFamily="34" charset="0"/>
                <a:cs typeface="Arial" panose="020B0604020202020204" pitchFamily="34" charset="0"/>
              </a:rPr>
              <a:t>a capacidade epidemiológica dos ministérios, particularmente a nível distrital, através do reforço da vigilância da saúde pública e da capacidade de resposta, através destes quatro sub-objectivos.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None/>
              <a:tabLst/>
              <a:defRPr/>
            </a:pPr>
            <a:endParaRPr lang="pt-BR" sz="1200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v"/>
              <a:tabLst/>
              <a:defRPr/>
            </a:pPr>
            <a:r>
              <a:rPr lang="pt-BR" sz="1200" b="1" i="1" noProof="0" dirty="0">
                <a:latin typeface="Arial" panose="020B0604020202020204" pitchFamily="34" charset="0"/>
                <a:cs typeface="Arial" panose="020B0604020202020204" pitchFamily="34" charset="0"/>
              </a:rPr>
              <a:t>Os sub-objectivos podem ser lidos em voz alta ou pode ser dado tempo aos participantes para os lerem.</a:t>
            </a: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 panose="020B0604020202020204" pitchFamily="34" charset="0"/>
              <a:buNone/>
              <a:tabLst/>
              <a:defRPr/>
            </a:pPr>
            <a:endParaRPr lang="pt-BR" sz="1200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15000"/>
              </a:lnSpc>
              <a:spcBef>
                <a:spcPts val="1245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Wingdings" panose="05000000000000000000" pitchFamily="2" charset="2"/>
              <a:buChar char="§"/>
              <a:tabLst/>
              <a:defRPr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Descrição: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b="0" i="0" u="none" strike="noStrike" cap="none" noProof="0" dirty="0">
                <a:solidFill>
                  <a:srgbClr val="00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Este currículo realça a importância da colaboração multissectorial entre os sectores humano, animal e ambiental, ao mesmo tempo que ensina os princípios da vigilância da saúde pública e da investigação de doenças. 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155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</a:t>
            </a:r>
            <a:endParaRPr lang="pt-BR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None/>
            </a:pP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Descrição: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 FETP-Frontline utiliza uma abordagem prática e baseada na ação para a vigilância e investigação de surtos. O público-alvo principal é o pessoal de vigilância a nível distrital de vários sectores 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humano, animal e ambiental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e aqueles que supervisionam ou recebem informações deles. O programa inclui workshops em sala de aula e projectos no local de trabalho: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 workshop 1 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5-6 dias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centra-se na vigilância, nomeadamente: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Recolha de dados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Análise de dados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Resumir e partilhar dados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&lt;CLICAR&gt;</a:t>
            </a:r>
          </a:p>
          <a:p>
            <a:pPr marL="457200" lvl="1" indent="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None/>
            </a:pPr>
            <a:endParaRPr lang="pt-BR" sz="1200" b="1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Descrição: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Durante o Intervalo de Campo 1 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4-5 semanas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), quando regressar ao seu trabalho, realizará projectos de campo no local de trabalho que apoiem o seu trabalho regular e coordenará as actividades com outros sectores, tanto quanto possível. Os projectos incluirão:</a:t>
            </a: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Revisão e resumo dos dados de vigilância</a:t>
            </a: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Auditoria da qualidade dos dados</a:t>
            </a: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b="1" noProof="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Visita intersectorial ao local </a:t>
            </a: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b="1" noProof="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Relatório de vigilância </a:t>
            </a:r>
            <a:r>
              <a:rPr lang="pt-BR" sz="1200" b="1" noProof="0" dirty="0">
                <a:latin typeface="Arial" panose="020B0604020202020204" pitchFamily="34" charset="0"/>
                <a:cs typeface="Arial" panose="020B0604020202020204" pitchFamily="34" charset="0"/>
              </a:rPr>
              <a:t>Uma Só Saúde</a:t>
            </a:r>
            <a:r>
              <a:rPr lang="pt-BR" sz="1200" b="1" noProof="0" dirty="0">
                <a:solidFill>
                  <a:srgbClr val="FF0000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 </a:t>
            </a:r>
          </a:p>
          <a:p>
            <a:pPr marL="457200" lvl="1" indent="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endParaRPr lang="pt-BR" sz="1200" b="1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 Workshop 2 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5 dias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centra-se na investigação de surtos. Espera-se que faça uma breve apresentação oral para partilhar os resultados dos seus projectos do Intervalo de Campo 1. De seguida, o Workshop 2 abordará: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Investigação de surtos e resposta aos mesmos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Análise dos problemas de saúde pública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Comunicação científica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&lt;CLICAR&gt;</a:t>
            </a: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1200" b="1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Intervalo de campo 2 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4-5 semanas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 os projectos de campo incluirão: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Revisão contínua e resumo dos dados de vigilância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Análise de um problema de qualidade de vigilância</a:t>
            </a:r>
            <a:endParaRPr lang="pt-BR" sz="1200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628650" lvl="1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Courier New" panose="02070309020205020404" pitchFamily="49" charset="0"/>
              <a:buChar char="o"/>
            </a:pP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Investigação de casos ou surtos </a:t>
            </a:r>
            <a:r>
              <a:rPr lang="pt-BR" sz="1200" b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&lt;CLICAR&gt;</a:t>
            </a:r>
            <a:endParaRPr lang="pt-BR" sz="1200" b="1" noProof="0" dirty="0">
              <a:latin typeface="Arial" panose="020B0604020202020204" pitchFamily="34" charset="0"/>
              <a:ea typeface="+mn-ea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pt-BR" sz="1200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 Workshop 3, irá mais uma vez apresentar os resultados dos seus projectos de campo e participar na cerimónia de conclusão do FETP-Frontline.</a:t>
            </a: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endParaRPr lang="pt-BR" sz="1200" b="0" u="none" noProof="0" dirty="0"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pPr marL="171450" lvl="0" indent="-171450" algn="l" rtl="0">
              <a:lnSpc>
                <a:spcPct val="115000"/>
              </a:lnSpc>
              <a:spcBef>
                <a:spcPts val="622"/>
              </a:spcBef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pt-BR" sz="1200" b="1" u="sng" noProof="0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Pergunte</a:t>
            </a:r>
            <a:r>
              <a:rPr lang="pt-BR" sz="1200" b="1" u="none" noProof="0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pt-BR" sz="1200" b="0" u="none" noProof="0" dirty="0"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se há dúvidas antes de passar ao diapositivo seguinte e responda às perguntas, se necessário.</a:t>
            </a:r>
            <a:endParaRPr lang="pt-BR" b="0" u="none" noProof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713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pt-BR" sz="1200" b="1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Notas do instrutor: 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v"/>
            </a:pPr>
            <a:endParaRPr lang="pt-BR" sz="1200" b="1" i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v"/>
            </a:pPr>
            <a:r>
              <a:rPr lang="pt-BR" sz="1200" b="1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Substitua esta imagem por uma cópia do programa do seu seminário da linha da frente. </a:t>
            </a:r>
            <a:endParaRPr lang="pt-BR" b="1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lang="pt-BR" sz="1200" i="1" noProof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Dizer: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1200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Este é o programa do nosso seminário, que também pode ser consultado 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em XX </a:t>
            </a:r>
            <a:r>
              <a:rPr lang="pt-BR" sz="1200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(</a:t>
            </a:r>
            <a:r>
              <a:rPr lang="pt-BR" sz="1200" i="1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 tiver sido fornecido um folheto ou uma cópia eletrónica do seminário, lembrar aos participantes onde o podem encontrar</a:t>
            </a:r>
            <a:r>
              <a:rPr lang="pt-BR" sz="1200" i="0" noProof="0" dirty="0"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)</a:t>
            </a: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endParaRPr lang="pt-BR" b="1" u="sng" noProof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marR="0" lvl="0" indent="-171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Char char="§"/>
            </a:pPr>
            <a:r>
              <a:rPr lang="pt-BR" b="1" u="sng" noProof="0" dirty="0">
                <a:latin typeface="Arial" panose="020B0604020202020204" pitchFamily="34" charset="0"/>
                <a:cs typeface="Arial" panose="020B0604020202020204" pitchFamily="34" charset="0"/>
              </a:rPr>
              <a:t>Perguntar:</a:t>
            </a:r>
            <a:r>
              <a:rPr lang="pt-BR" b="1" u="none" noProof="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b="0" noProof="0" dirty="0">
                <a:latin typeface="Arial" panose="020B0604020202020204" pitchFamily="34" charset="0"/>
                <a:cs typeface="Arial" panose="020B0604020202020204" pitchFamily="34" charset="0"/>
              </a:rPr>
              <a:t>Que perguntas têm para me fazer antes de passarmos à lição seguinte?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Wingdings" panose="05000000000000000000" pitchFamily="2" charset="2"/>
              <a:buNone/>
            </a:pPr>
            <a:endParaRPr lang="en-US" sz="1200" b="0" i="0" dirty="0"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DBD3FF4-08AF-46DE-8D28-F25B551EB0D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1248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4.png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4.png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4.xml"/><Relationship Id="rId7" Type="http://schemas.openxmlformats.org/officeDocument/2006/relationships/image" Target="../media/image4.png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26F47D77-FD51-B78E-9697-A18E25F06BD7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7D22B602-52E4-D036-0446-3B946A8D8CC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6D4176-B6D4-41B7-48C2-0936CA83333B}"/>
              </a:ext>
            </a:extLst>
          </p:cNvPr>
          <p:cNvSpPr txBox="1"/>
          <p:nvPr/>
        </p:nvSpPr>
        <p:spPr>
          <a:xfrm>
            <a:off x="520953" y="3105834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42D8E6C-6D51-4729-C637-F427A7A2C38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5897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bjectiv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Learning Objectives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73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bjectives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Objectives Icon">
            <a:extLst>
              <a:ext uri="{FF2B5EF4-FFF2-40B4-BE49-F238E27FC236}">
                <a16:creationId xmlns:a16="http://schemas.microsoft.com/office/drawing/2014/main" id="{9147A5A8-D92D-B4E5-3D7F-A0589E45F7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0" y="146159"/>
            <a:ext cx="939679" cy="895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2033EF92-E4D5-4276-7551-AF1D3EC82CA0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None/>
              <a:defRPr b="1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At the end of this lesson, you will be able to: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Level 0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/>
            <a:endParaRPr lang="en-US"/>
          </a:p>
          <a:p>
            <a:pPr lvl="0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7B58EC7-7629-12D9-5DBF-658FA277F82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217191D-AC48-87D0-3F3C-093BBAE15283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Objectivos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 de </a:t>
            </a:r>
            <a:r>
              <a:rPr kumimoji="0" lang="en-US" sz="4400" b="0" i="0" u="none" strike="noStrike" kern="1200" cap="none" spc="0" normalizeH="0" baseline="0" noProof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Aprendizagem</a:t>
            </a:r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7A0136-1B03-6099-5C05-5070F172209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51EB89-001E-3414-9EB4-98FE341421D0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EB989F-1171-345A-294E-8AB6BC87E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166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Public Health Surveillance Cycle</a:t>
            </a:r>
            <a:endParaRPr lang="en-US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46529144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226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sz="4400" dirty="0"/>
          </a:p>
        </p:txBody>
      </p:sp>
      <p:graphicFrame>
        <p:nvGraphicFramePr>
          <p:cNvPr id="23" name="Diagram 22">
            <a:extLst>
              <a:ext uri="{FF2B5EF4-FFF2-40B4-BE49-F238E27FC236}">
                <a16:creationId xmlns:a16="http://schemas.microsoft.com/office/drawing/2014/main" id="{6A1551D6-1F43-EA83-79C8-B30499B3428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12352912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Rectangle 1">
            <a:extLst>
              <a:ext uri="{FF2B5EF4-FFF2-40B4-BE49-F238E27FC236}">
                <a16:creationId xmlns:a16="http://schemas.microsoft.com/office/drawing/2014/main" id="{E1E58719-FE18-0CDF-A0D4-9454D66D905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E666BCF-E3C3-DC5C-2E21-E09A6F284ED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E872132-9FA7-1ADF-009C-44307E893E50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E5D55F9-E597-D539-E999-29BBB1119D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7140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rveillance Cycle + Moni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30492763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/>
        </p:nvSpPr>
        <p:spPr>
          <a:xfrm>
            <a:off x="3540369" y="3353633"/>
            <a:ext cx="539261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0290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urveillance Cycle + Monitor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>
            <a:extLst>
              <a:ext uri="{FF2B5EF4-FFF2-40B4-BE49-F238E27FC236}">
                <a16:creationId xmlns:a16="http://schemas.microsoft.com/office/drawing/2014/main" id="{C4E0B380-D1A2-CAC7-1336-0F66821A755B}"/>
              </a:ext>
            </a:extLst>
          </p:cNvPr>
          <p:cNvSpPr txBox="1"/>
          <p:nvPr/>
        </p:nvSpPr>
        <p:spPr>
          <a:xfrm>
            <a:off x="838200" y="422510"/>
            <a:ext cx="1051560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Ciclo de Vigilância em Saúde Pública</a:t>
            </a:r>
            <a:endParaRPr lang="en-US" dirty="0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E23D2ABF-728A-467C-6FA1-7BB015B17884}"/>
              </a:ext>
            </a:extLst>
          </p:cNvPr>
          <p:cNvSpPr/>
          <p:nvPr/>
        </p:nvSpPr>
        <p:spPr>
          <a:xfrm>
            <a:off x="3057525" y="1857375"/>
            <a:ext cx="6486525" cy="4100513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E4A6CDBD-A351-C226-D96D-556605FFF6C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9901402"/>
              </p:ext>
            </p:extLst>
          </p:nvPr>
        </p:nvGraphicFramePr>
        <p:xfrm>
          <a:off x="1231106" y="1557036"/>
          <a:ext cx="9729788" cy="49294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4578A98A-64E7-0FDF-A653-4F41FAA35420}"/>
              </a:ext>
            </a:extLst>
          </p:cNvPr>
          <p:cNvSpPr txBox="1"/>
          <p:nvPr userDrawn="1"/>
        </p:nvSpPr>
        <p:spPr>
          <a:xfrm>
            <a:off x="3598985" y="3353633"/>
            <a:ext cx="53808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dirty="0">
                <a:solidFill>
                  <a:srgbClr val="00943B"/>
                </a:solidFill>
                <a:latin typeface="+mn-lt"/>
              </a:rPr>
              <a:t>MONITORAR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6A95945-1B4F-18A0-3591-216AE73B49D2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11FA2A8-4F58-8C97-B6A6-7AD9C4742C1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D18A9FF-D000-A272-6125-FC21A3FDE53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F95D9B-CFED-7F08-7896-E2D9DAE99B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18857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0310963-AC01-4579-B570-C8CE6E846F94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5FD2873-8152-A97C-05E1-5BAA30214544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6F905B-FA46-9E15-5E84-F20DBC57262B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3489529-E55F-B5D2-2D02-64FE512A51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90553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iscovery_Dialo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5" descr="Discovery Dialogue ">
            <a:extLst>
              <a:ext uri="{FF2B5EF4-FFF2-40B4-BE49-F238E27FC236}">
                <a16:creationId xmlns:a16="http://schemas.microsoft.com/office/drawing/2014/main" id="{CDFA0117-4129-C330-FEBE-24C8668D6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3961" y="146159"/>
            <a:ext cx="939678" cy="939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4AE688D-D5E1-F6F4-EACC-630908F1B2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rgbClr val="E7C2F6"/>
          </a:solidFill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BE3BCCD1-CBDB-B768-424C-657C82067548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73DDE5-43DB-6819-60A1-F3D03D0BB97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3E91E8D-034D-93A4-BF8D-2AE79CF3689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21F133-A657-4C3A-8C25-6EE6CF8F8125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95A6E8D-7399-87ED-5775-F6B9EABC71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7359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To complete the exercise, </a:t>
            </a:r>
          </a:p>
          <a:p>
            <a:pPr algn="ctr"/>
            <a:r>
              <a:rPr lang="en-US" sz="2800"/>
              <a:t>please turn to your Participant Exercise Book.</a:t>
            </a:r>
            <a:endParaRPr lang="en-US" sz="2800" strike="sngStrik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05C601-774B-F98E-69D4-DD09E0F329FF}"/>
              </a:ext>
            </a:extLst>
          </p:cNvPr>
          <p:cNvSpPr txBox="1"/>
          <p:nvPr userDrawn="1"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/>
              <a:t>To complete the exercise, </a:t>
            </a:r>
          </a:p>
          <a:p>
            <a:pPr algn="ctr"/>
            <a:r>
              <a:rPr lang="en-US" sz="2800"/>
              <a:t>please turn to your Participate Exercise Book.</a:t>
            </a:r>
            <a:endParaRPr lang="en-US" sz="2800" strike="sngStrike"/>
          </a:p>
        </p:txBody>
      </p:sp>
    </p:spTree>
    <p:extLst>
      <p:ext uri="{BB962C8B-B14F-4D97-AF65-F5344CB8AC3E}">
        <p14:creationId xmlns:p14="http://schemas.microsoft.com/office/powerpoint/2010/main" val="3353732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Activity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5FD15B-5221-B042-3376-0C208EFC76B2}"/>
              </a:ext>
            </a:extLst>
          </p:cNvPr>
          <p:cNvSpPr txBox="1"/>
          <p:nvPr/>
        </p:nvSpPr>
        <p:spPr>
          <a:xfrm>
            <a:off x="1007013" y="2951946"/>
            <a:ext cx="10177974" cy="954107"/>
          </a:xfrm>
          <a:prstGeom prst="rect">
            <a:avLst/>
          </a:prstGeom>
          <a:noFill/>
          <a:ln w="38100">
            <a:solidFill>
              <a:srgbClr val="00140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BR" sz="2800"/>
              <a:t>Para completar o exercício,consulte o seu Caderno de Exercícios do Participante.</a:t>
            </a:r>
            <a:endParaRPr lang="en-US" sz="2800" strike="sngStrike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BA9CF-C98F-1F1B-D8B6-CBADD58EF832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76D6A8C-B61F-6D09-4254-7FF12FB98C64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3BC1284-77BC-F5D6-B3D6-86D806320F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2506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851013"/>
            <a:ext cx="64513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i="1">
                <a:solidFill>
                  <a:srgbClr val="109648"/>
                </a:solidFill>
                <a:latin typeface="Franklin Gothic Medium" panose="020B0603020102020204" pitchFamily="34" charset="0"/>
              </a:rPr>
              <a:t>Using a One Health Approach</a:t>
            </a:r>
            <a:endParaRPr kumimoji="0" lang="en-US" sz="3600" b="0" i="1" u="none" strike="noStrike" kern="1200" cap="none" spc="0" normalizeH="0" baseline="0" noProof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/>
              <a:t>Workshop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8780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noFill/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2FF57C-9C69-54AF-F8B2-BEBC7258011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E2D5C3-86B4-2021-98BF-0CEE5CDD82E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29D48D4-75C8-59B7-3925-F10675A6B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33571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ctivity_Answ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8B813282-141B-B4DD-80BD-8C256489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47675"/>
            <a:ext cx="9752215" cy="8001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4FC30EE-4E25-6C7E-8377-6A46BC2365C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04CD4AB-5899-EC47-36C7-6280531A51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363DF97-FB46-826E-889B-427B7A0F5A71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DDACD0-D5A9-DCEA-75C8-7066B6E38E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E9834B5-818F-F05F-FBF3-CADE7564DE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83CBAFE-DDCC-E5CF-B621-B47969F1FFAE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67037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ne Healt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7B8E4CD8-3493-B8DB-1C53-E586220D62B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pic>
        <p:nvPicPr>
          <p:cNvPr id="8" name="Picture 7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56497B94-BA8A-615F-A310-69C10004D1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72404" y="128052"/>
            <a:ext cx="1223563" cy="122356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3726634-4910-673A-DA30-7686280E459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D0720C-6B77-83E2-40D2-CB855EA83DBC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530E1F-7EF0-EEAA-1E8F-7973FCEE4A4C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001A98-CD2F-BF37-8BDB-E6F388E6DE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1304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CF023CA-73B6-B91A-F8EC-8CF0CB10C79B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9243F1E9-ADA9-6E2A-AB31-594A70AC20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1111021-4F1D-405C-4F10-B31870C589B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BAE977D-16C7-AAB2-4AEB-EB1089E4B5D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428FD81-DF63-DFE0-3655-40CF22A2E4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9366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2770386-F95F-461A-72F1-871066C9B939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D9761C-B841-0BFC-50E3-32FA1F43FA79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2C4FA01-299B-BC8D-9C36-8E7D368F7794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A409412-CFCD-F3FF-71D8-427A4908DB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687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19B4A-B8B6-989A-D46E-007108FA7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8267ED3-C392-EC61-3599-169B8475B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473345"/>
            <a:ext cx="5157787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EC667D-414C-9FC8-B69F-22627A5DD04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65D03D-24B7-A316-A2BC-01AE2BD269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473345"/>
            <a:ext cx="5183188" cy="52171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1F6D531-FBC4-462D-E18C-EAD2B50B49F2}"/>
              </a:ext>
            </a:extLst>
          </p:cNvPr>
          <p:cNvSpPr>
            <a:spLocks noGrp="1"/>
          </p:cNvSpPr>
          <p:nvPr>
            <p:ph sz="half" idx="13" hasCustomPrompt="1"/>
          </p:nvPr>
        </p:nvSpPr>
        <p:spPr>
          <a:xfrm>
            <a:off x="6170612" y="2111433"/>
            <a:ext cx="5157787" cy="4031672"/>
          </a:xfrm>
          <a:prstGeom prst="rect">
            <a:avLst/>
          </a:prstGeom>
        </p:spPr>
        <p:txBody>
          <a:bodyPr/>
          <a:lstStyle>
            <a:lvl1pPr>
              <a:defRPr/>
            </a:lvl1pPr>
            <a:lvl2pPr marL="685800" indent="-228600"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buClr>
                <a:srgbClr val="109648"/>
              </a:buClr>
              <a:defRPr/>
            </a:lvl4pPr>
            <a:lvl5pPr marL="2057400" indent="-228600"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  <a:p>
            <a:pPr lvl="5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F10DB2-E88B-7B35-F4F7-EBA7E7D5FB6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EEFBFF7-FE76-582A-10D0-3700E8E83E71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B10DA3A-09FB-5DC5-032F-1B5BB3F8FAAA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D36ABF-CD83-3C0F-E472-5FE0F4038B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1597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feren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 sz="2400"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0"/>
            <a:r>
              <a:rPr lang="en-US"/>
              <a:t>Level 0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References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1B2EC1A-26AC-AC4C-556E-39528BD4A073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5E78E6E-72AF-13CB-576C-7501F4F9058D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2B32D3-D914-C12F-4126-229E831D19B8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6EE439-A0E7-D2FF-0910-46428FDA84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593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C36BF7-72A3-3A95-B253-F12F366439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1F9BD6A-2650-40B1-B9E2-C19D3A9E45F3}" type="datetimeFigureOut">
              <a:rPr lang="en-US" smtClean="0"/>
              <a:t>1/6/2026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937483-9282-4A70-F92D-1D1CFFE29A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FB5E6D-5BAD-CC9B-69C9-9CBB450457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09A92E28-7647-4757-94FA-8B47E661641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1833508-4B97-19F9-5654-F86BA0A7271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1096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80A74EA-FF24-D258-AA73-6CB93340F63C}"/>
              </a:ext>
            </a:extLst>
          </p:cNvPr>
          <p:cNvSpPr/>
          <p:nvPr/>
        </p:nvSpPr>
        <p:spPr>
          <a:xfrm>
            <a:off x="9540691" y="6196031"/>
            <a:ext cx="2651760" cy="7315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317499-96E7-3335-CB25-D67CC5E5DC0D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A26A8E7-12C8-E575-B4A7-1418AB17ED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065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4F563C3A-6C07-DF13-2F88-3EB1DF7784C8}"/>
              </a:ext>
            </a:extLst>
          </p:cNvPr>
          <p:cNvSpPr/>
          <p:nvPr/>
        </p:nvSpPr>
        <p:spPr>
          <a:xfrm>
            <a:off x="0" y="0"/>
            <a:ext cx="12192000" cy="63563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701D2E6-8E45-127C-9D69-66B4258EC3A5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4BC32A3-A65C-DA8F-ABD4-BC975F9F471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78FBEA7-8B93-2797-9DE5-88EBDE4EFA46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9181AE0-03F4-F621-D748-0E02EE1D9A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85320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 1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3791546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 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BCBA0E3-8F12-DE02-7156-ADAF19303223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6250B61-CA87-D44C-E6B5-186384B3458D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5AF7597B-B4C3-7115-0885-E06823DFB06C}"/>
              </a:ext>
            </a:extLst>
          </p:cNvPr>
          <p:cNvCxnSpPr/>
          <p:nvPr/>
        </p:nvCxnSpPr>
        <p:spPr>
          <a:xfrm>
            <a:off x="436228" y="5941994"/>
            <a:ext cx="11150779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8996AA8A-C5F1-70B6-7FC7-86027380F1F1}"/>
              </a:ext>
            </a:extLst>
          </p:cNvPr>
          <p:cNvSpPr txBox="1"/>
          <p:nvPr/>
        </p:nvSpPr>
        <p:spPr>
          <a:xfrm>
            <a:off x="9525001" y="6151452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/>
              <a:t>Version 3.0</a:t>
            </a:r>
          </a:p>
        </p:txBody>
      </p:sp>
      <p:pic>
        <p:nvPicPr>
          <p:cNvPr id="2" name="Picture 9">
            <a:extLst>
              <a:ext uri="{FF2B5EF4-FFF2-40B4-BE49-F238E27FC236}">
                <a16:creationId xmlns:a16="http://schemas.microsoft.com/office/drawing/2014/main" id="{E0708393-B392-61EE-F300-24A516E553C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">
            <a:extLst>
              <a:ext uri="{FF2B5EF4-FFF2-40B4-BE49-F238E27FC236}">
                <a16:creationId xmlns:a16="http://schemas.microsoft.com/office/drawing/2014/main" id="{B1D25929-50BD-729F-8087-0BB3443D81F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 bwMode="auto">
          <a:xfrm>
            <a:off x="7235207" y="1550094"/>
            <a:ext cx="4438633" cy="4105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C8E0E470-0C04-CD4C-666A-67502DF04E7C}"/>
              </a:ext>
            </a:extLst>
          </p:cNvPr>
          <p:cNvSpPr txBox="1"/>
          <p:nvPr/>
        </p:nvSpPr>
        <p:spPr>
          <a:xfrm>
            <a:off x="518160" y="3799160"/>
            <a:ext cx="70385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3600" i="1" dirty="0">
                <a:solidFill>
                  <a:srgbClr val="109648"/>
                </a:solidFill>
                <a:latin typeface="+mj-lt"/>
              </a:rPr>
              <a:t>Abordagem de Uma Só Saúde</a:t>
            </a:r>
            <a:endParaRPr lang="pt-BR" sz="3600" dirty="0">
              <a:solidFill>
                <a:srgbClr val="109648"/>
              </a:solidFill>
              <a:latin typeface="+mj-lt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600" b="0" i="1" u="none" strike="noStrike" kern="1200" cap="none" spc="0" normalizeH="0" baseline="0" noProof="0" dirty="0">
              <a:ln>
                <a:noFill/>
              </a:ln>
              <a:solidFill>
                <a:srgbClr val="109648"/>
              </a:solidFill>
              <a:effectLst/>
              <a:uLnTx/>
              <a:uFillTx/>
              <a:latin typeface="Franklin Gothic Medium" panose="020B0603020102020204" pitchFamily="34" charset="0"/>
              <a:ea typeface="+mn-ea"/>
              <a:cs typeface="+mn-cs"/>
            </a:endParaRP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7B50E4-BB88-E53A-B429-2E2B9E6C278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518160" y="2110490"/>
            <a:ext cx="7607300" cy="158853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5400">
                <a:latin typeface="+mj-lt"/>
              </a:defRPr>
            </a:lvl1pPr>
          </a:lstStyle>
          <a:p>
            <a:pPr lvl="0"/>
            <a:r>
              <a:rPr lang="en-US"/>
              <a:t>Title</a:t>
            </a:r>
          </a:p>
        </p:txBody>
      </p:sp>
      <p:sp>
        <p:nvSpPr>
          <p:cNvPr id="14" name="Text Placeholder 3">
            <a:extLst>
              <a:ext uri="{FF2B5EF4-FFF2-40B4-BE49-F238E27FC236}">
                <a16:creationId xmlns:a16="http://schemas.microsoft.com/office/drawing/2014/main" id="{0A4CD0BD-F2A5-9DCC-DF01-52B7349057C5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521601" y="4953232"/>
            <a:ext cx="2974848" cy="521208"/>
          </a:xfrm>
          <a:prstGeom prst="rect">
            <a:avLst/>
          </a:prstGeom>
        </p:spPr>
        <p:txBody>
          <a:bodyPr anchor="b"/>
          <a:lstStyle>
            <a:lvl1pPr marL="0" indent="0" algn="l">
              <a:buNone/>
              <a:defRPr b="1"/>
            </a:lvl1pPr>
          </a:lstStyle>
          <a:p>
            <a:pPr lvl="0"/>
            <a:r>
              <a:rPr lang="en-US" err="1"/>
              <a:t>Oficina</a:t>
            </a:r>
            <a:r>
              <a:rPr lang="en-US"/>
              <a:t> #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29E049-DE89-B63F-B8F6-6A84D53927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30534" y="279657"/>
            <a:ext cx="1443306" cy="9144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5B8725D3-C7D0-0F7C-BF19-27163F73E385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" y="279657"/>
            <a:ext cx="1920240" cy="88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15227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2" name="Text Placeholder 3">
            <a:extLst>
              <a:ext uri="{FF2B5EF4-FFF2-40B4-BE49-F238E27FC236}">
                <a16:creationId xmlns:a16="http://schemas.microsoft.com/office/drawing/2014/main" id="{84F70607-85CE-FE58-E529-70AA7F84EDF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6096000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77979613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57200"/>
            <a:ext cx="9752215" cy="8001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Exercise X.XX</a:t>
            </a:r>
          </a:p>
        </p:txBody>
      </p:sp>
      <p:pic>
        <p:nvPicPr>
          <p:cNvPr id="9" name="Picture 7" descr="Activity Icon">
            <a:extLst>
              <a:ext uri="{FF2B5EF4-FFF2-40B4-BE49-F238E27FC236}">
                <a16:creationId xmlns:a16="http://schemas.microsoft.com/office/drawing/2014/main" id="{CC351CD5-5871-CC3F-EEC5-309B9ABF38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71575" y="146157"/>
            <a:ext cx="939679" cy="939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BC5F78B-F129-F09F-12E9-7055CEFAB7AA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791BF66-13A8-BA66-0F31-11493DE6241F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222" y="6330789"/>
            <a:ext cx="1136199" cy="505373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750473E-64CE-71CB-DD07-24B4F16D2BFE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</p:spTree>
    <p:extLst>
      <p:ext uri="{BB962C8B-B14F-4D97-AF65-F5344CB8AC3E}">
        <p14:creationId xmlns:p14="http://schemas.microsoft.com/office/powerpoint/2010/main" val="396496449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058"/>
          <p:cNvSpPr txBox="1">
            <a:spLocks noChangeArrowheads="1"/>
          </p:cNvSpPr>
          <p:nvPr/>
        </p:nvSpPr>
        <p:spPr bwMode="auto">
          <a:xfrm>
            <a:off x="0" y="6400800"/>
            <a:ext cx="508000" cy="3048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fld id="{2C7CEF8F-31C2-481E-A98D-355C0FD99D90}" type="slidenum">
              <a:rPr lang="en-US" altLang="en-US" sz="1400" smtClean="0">
                <a:latin typeface="Franklin Gothic Medium Cond" panose="020B0606030402020204" pitchFamily="34" charset="0"/>
                <a:cs typeface="Times New Roman" panose="02020603050405020304" pitchFamily="18" charset="0"/>
              </a:rPr>
              <a:pPr algn="ctr"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>
              <a:latin typeface="Franklin Gothic Medium Cond" panose="020B06060304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070"/>
          <p:cNvSpPr txBox="1">
            <a:spLocks noChangeArrowheads="1"/>
          </p:cNvSpPr>
          <p:nvPr/>
        </p:nvSpPr>
        <p:spPr bwMode="auto">
          <a:xfrm>
            <a:off x="304800" y="6248400"/>
            <a:ext cx="4876800" cy="457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sz="2400">
                <a:solidFill>
                  <a:schemeClr val="bg1"/>
                </a:solidFill>
                <a:latin typeface="Franklin Gothic Medium" pitchFamily="34" charset="0"/>
              </a:rPr>
              <a:t>Epidemiologic Bias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26801" y="6108700"/>
            <a:ext cx="895351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08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0" y="6705601"/>
            <a:ext cx="11226800" cy="136525"/>
          </a:xfrm>
          <a:prstGeom prst="rect">
            <a:avLst/>
          </a:prstGeom>
          <a:solidFill>
            <a:srgbClr val="00953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cxnSp>
        <p:nvCxnSpPr>
          <p:cNvPr id="7" name="Straight Connector 6"/>
          <p:cNvCxnSpPr/>
          <p:nvPr/>
        </p:nvCxnSpPr>
        <p:spPr>
          <a:xfrm>
            <a:off x="548218" y="1314450"/>
            <a:ext cx="11095567" cy="0"/>
          </a:xfrm>
          <a:prstGeom prst="line">
            <a:avLst/>
          </a:prstGeom>
          <a:ln w="38100">
            <a:solidFill>
              <a:srgbClr val="0F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8640" y="213360"/>
            <a:ext cx="11094720" cy="1005840"/>
          </a:xfrm>
        </p:spPr>
        <p:txBody>
          <a:bodyPr anchor="b"/>
          <a:lstStyle>
            <a:lvl1pPr algn="l">
              <a:lnSpc>
                <a:spcPct val="90000"/>
              </a:lnSpc>
              <a:defRPr b="0">
                <a:latin typeface="Franklin Gothic Medium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9926310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7854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FA21DF-0497-84CA-7B71-F8DCCAB60667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38680D-53E4-2ED5-E587-27E737DD7419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50114D3-9FDA-8A2D-C38C-96A0F0C012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7611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C18CD85D-3785-586C-EAAE-FD67CC709A65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A899A327-1A19-2BE0-9914-12C224ADD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7200"/>
            <a:ext cx="10515600" cy="8001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A012C0-4146-57D0-F2EE-F33DF63A53C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21BEC2-3E62-8BE6-B836-8522EE537AF6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3686C4-24F1-3BAA-1FD4-8CA36F6279A2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5E66C7-7E2D-D81F-DFA2-1921F4B71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  <p:sp>
        <p:nvSpPr>
          <p:cNvPr id="5" name="Text Placeholder 3">
            <a:extLst>
              <a:ext uri="{FF2B5EF4-FFF2-40B4-BE49-F238E27FC236}">
                <a16:creationId xmlns:a16="http://schemas.microsoft.com/office/drawing/2014/main" id="{35E1334E-27DD-2790-DD80-9381F9A8A14C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</p:spTree>
    <p:extLst>
      <p:ext uri="{BB962C8B-B14F-4D97-AF65-F5344CB8AC3E}">
        <p14:creationId xmlns:p14="http://schemas.microsoft.com/office/powerpoint/2010/main" val="2890677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 2 w/ Reference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0ED9B6-017E-8CE5-A472-13ACC530A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2573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52989720-4EA0-0ABF-4B88-73F1B5D3232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38200" y="1478857"/>
            <a:ext cx="10515600" cy="463930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defRPr/>
            </a:lvl1pPr>
            <a:lvl2pPr marL="6858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/>
            </a:lvl2pPr>
            <a:lvl3pPr marL="11430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3pPr>
            <a:lvl4pPr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defRPr/>
            </a:lvl4pPr>
            <a:lvl5pPr marL="20574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/>
            </a:lvl5pPr>
            <a:lvl6pPr marL="2514600" indent="-228600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/>
            </a:lvl6pPr>
          </a:lstStyle>
          <a:p>
            <a:pPr lvl="0"/>
            <a:r>
              <a:rPr lang="en-US"/>
              <a:t>Level 0</a:t>
            </a:r>
          </a:p>
          <a:p>
            <a:pPr lvl="1"/>
            <a:r>
              <a:rPr lang="en-US"/>
              <a:t>Level 1</a:t>
            </a:r>
          </a:p>
          <a:p>
            <a:pPr lvl="2"/>
            <a:r>
              <a:rPr lang="en-US"/>
              <a:t>Level 2</a:t>
            </a:r>
          </a:p>
          <a:p>
            <a:pPr lvl="3"/>
            <a:r>
              <a:rPr lang="en-US"/>
              <a:t>Level 3</a:t>
            </a:r>
          </a:p>
          <a:p>
            <a:pPr lvl="4"/>
            <a:r>
              <a:rPr lang="en-US"/>
              <a:t>Level 4</a:t>
            </a:r>
          </a:p>
          <a:p>
            <a:pPr lvl="5"/>
            <a:r>
              <a:rPr lang="en-US"/>
              <a:t>Level 5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B9E2F4-D3AC-A449-86D8-F09A9F3D375F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60DC5D29-8967-A3DA-AC9D-DD46AA10AA2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4765953" y="6510232"/>
            <a:ext cx="4772594" cy="21124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200" b="0"/>
            </a:lvl1pPr>
          </a:lstStyle>
          <a:p>
            <a:pPr lvl="0"/>
            <a:r>
              <a:rPr lang="en-US"/>
              <a:t>Reference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5BB4E67-6010-D6C5-3C74-C87172FA7B23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6117103-9F89-0FDF-E8A7-2B01562F82A0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4983902-74ED-87F7-369B-B57637D470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780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22510"/>
            <a:ext cx="6143624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Course Icons </a:t>
            </a:r>
            <a:r>
              <a:rPr kumimoji="0" lang="en-US" sz="4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Key</a:t>
            </a:r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9026918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Icon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>
                          <a:solidFill>
                            <a:schemeClr val="tx1"/>
                          </a:solidFill>
                        </a:rPr>
                        <a:t>Use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Objectives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the lesson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Discovery Dialogue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invites sharing of ideas and experiences</a:t>
                      </a:r>
                      <a:endParaRPr sz="200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Activity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completed by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individual or group</a:t>
                      </a:r>
                      <a:endParaRPr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r>
                        <a:rPr lang="en-US" sz="2000" b="1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Highlight </a:t>
                      </a:r>
                      <a:r>
                        <a:rPr lang="en-US" sz="2000" b="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of </a:t>
                      </a:r>
                      <a:r>
                        <a:rPr lang="en-US" sz="2000">
                          <a:solidFill>
                            <a:schemeClr val="dk1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multisectoral or One Health approach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159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_Portugue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38A0263-8F01-A34A-CA1A-199C37225B7F}"/>
              </a:ext>
            </a:extLst>
          </p:cNvPr>
          <p:cNvSpPr txBox="1"/>
          <p:nvPr/>
        </p:nvSpPr>
        <p:spPr>
          <a:xfrm>
            <a:off x="838200" y="413884"/>
            <a:ext cx="721887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pt-BR" sz="4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Franklin Gothic Medium"/>
                <a:ea typeface="+mj-ea"/>
                <a:cs typeface="+mj-cs"/>
              </a:rPr>
              <a:t>Comunicação visual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D550D9-A1A6-D2B6-52FF-3C612CDDD960}"/>
              </a:ext>
            </a:extLst>
          </p:cNvPr>
          <p:cNvSpPr/>
          <p:nvPr/>
        </p:nvSpPr>
        <p:spPr>
          <a:xfrm>
            <a:off x="10868596" y="6356350"/>
            <a:ext cx="1315453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7" name="Google Shape;36;p14">
            <a:extLst>
              <a:ext uri="{FF2B5EF4-FFF2-40B4-BE49-F238E27FC236}">
                <a16:creationId xmlns:a16="http://schemas.microsoft.com/office/drawing/2014/main" id="{1B90ED4D-4DD1-FD4C-88A0-C837BE21889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76841711"/>
              </p:ext>
            </p:extLst>
          </p:nvPr>
        </p:nvGraphicFramePr>
        <p:xfrm>
          <a:off x="1505065" y="1917027"/>
          <a:ext cx="9181875" cy="4276738"/>
        </p:xfrm>
        <a:graphic>
          <a:graphicData uri="http://schemas.openxmlformats.org/drawingml/2006/table">
            <a:tbl>
              <a:tblPr firstRow="1" bandRow="1">
                <a:noFill/>
              </a:tblPr>
              <a:tblGrid>
                <a:gridCol w="1836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4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2521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dirty="0" err="1">
                          <a:solidFill>
                            <a:schemeClr val="tx1"/>
                          </a:solidFill>
                        </a:rPr>
                        <a:t>Ícone</a:t>
                      </a:r>
                      <a:endParaRPr b="1" dirty="0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2400" b="1" u="none" strike="noStrike" cap="none" err="1">
                          <a:solidFill>
                            <a:schemeClr val="tx1"/>
                          </a:solidFill>
                        </a:rPr>
                        <a:t>Uso</a:t>
                      </a:r>
                      <a:endParaRPr b="1">
                        <a:solidFill>
                          <a:schemeClr val="tx1"/>
                        </a:solidFill>
                      </a:endParaRPr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1" dirty="0" err="1"/>
                        <a:t>Objetivos</a:t>
                      </a:r>
                      <a:r>
                        <a:rPr lang="en-US" sz="2000" b="1" dirty="0"/>
                        <a:t> </a:t>
                      </a:r>
                      <a:r>
                        <a:rPr lang="en-US" sz="2000" dirty="0"/>
                        <a:t>da </a:t>
                      </a:r>
                      <a:r>
                        <a:rPr lang="en-US" sz="2000" dirty="0" err="1"/>
                        <a:t>lição</a:t>
                      </a:r>
                      <a:endParaRPr lang="en-US" sz="2000" dirty="0"/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4504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O Diálogo de Descobertas </a:t>
                      </a:r>
                      <a:r>
                        <a:rPr lang="pt-BR" sz="2000" dirty="0"/>
                        <a:t>convida ao compartilhamento de ideias e experiências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3121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/>
                        <a:t>Atividade </a:t>
                      </a:r>
                      <a:r>
                        <a:rPr lang="pt-BR" sz="2000"/>
                        <a:t>realizada por indivíduo ou grupo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1012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800"/>
                    </a:p>
                  </a:txBody>
                  <a:tcPr marL="91450" marR="91450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pt-BR" sz="2000" b="1" dirty="0"/>
                        <a:t>Destaque para </a:t>
                      </a:r>
                      <a:r>
                        <a:rPr lang="pt-BR" sz="2000" dirty="0"/>
                        <a:t>a abordagem multissetorial ou Uma Só Saúde</a:t>
                      </a:r>
                    </a:p>
                  </a:txBody>
                  <a:tcPr marL="91450" marR="91450" marT="45725" marB="45725" anchor="ctr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Google Shape;37;p14" descr="Objectives Icon">
            <a:extLst>
              <a:ext uri="{FF2B5EF4-FFF2-40B4-BE49-F238E27FC236}">
                <a16:creationId xmlns:a16="http://schemas.microsoft.com/office/drawing/2014/main" id="{CBB9782B-A8E1-C65D-9AF3-6E3BFB6811BE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947380" y="2445209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38;p14" descr="Discovery Dialogue ">
            <a:extLst>
              <a:ext uri="{FF2B5EF4-FFF2-40B4-BE49-F238E27FC236}">
                <a16:creationId xmlns:a16="http://schemas.microsoft.com/office/drawing/2014/main" id="{7CD87E88-EB7B-B47D-75A4-EF92C6B22369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929764" y="3387005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9;p14" descr="Activity Icon">
            <a:extLst>
              <a:ext uri="{FF2B5EF4-FFF2-40B4-BE49-F238E27FC236}">
                <a16:creationId xmlns:a16="http://schemas.microsoft.com/office/drawing/2014/main" id="{2A7635B7-817C-CFE7-27AD-FB050C7307E0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921623" y="4334684"/>
            <a:ext cx="888251" cy="77743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1;p14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C5E0F6D3-E023-08E2-7F13-386E4CE55BE2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802921" y="5192453"/>
            <a:ext cx="1121434" cy="113851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AF85320-B0B4-8FE9-5CA1-40BC34F9E9FB}"/>
              </a:ext>
            </a:extLst>
          </p:cNvPr>
          <p:cNvSpPr/>
          <p:nvPr/>
        </p:nvSpPr>
        <p:spPr>
          <a:xfrm>
            <a:off x="9552563" y="6356350"/>
            <a:ext cx="2560320" cy="57177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005EF2-BA1D-B693-DEA9-D13F2E9D00C0}"/>
              </a:ext>
            </a:extLst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2808" y="6330789"/>
            <a:ext cx="1097280" cy="5053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D38710-0883-42F9-1E0A-77A9BD571B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7248" y="6241802"/>
            <a:ext cx="938147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770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7B8B486-EFC4-8DEE-CC1F-A4E4AD1EC6A7}"/>
              </a:ext>
            </a:extLst>
          </p:cNvPr>
          <p:cNvSpPr/>
          <p:nvPr/>
        </p:nvSpPr>
        <p:spPr>
          <a:xfrm>
            <a:off x="0" y="6728728"/>
            <a:ext cx="12192000" cy="203201"/>
          </a:xfrm>
          <a:prstGeom prst="rect">
            <a:avLst/>
          </a:prstGeom>
          <a:solidFill>
            <a:srgbClr val="1096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29FAA712-DD14-E1D3-B080-8A18549382F6}"/>
              </a:ext>
            </a:extLst>
          </p:cNvPr>
          <p:cNvSpPr txBox="1">
            <a:spLocks/>
          </p:cNvSpPr>
          <p:nvPr/>
        </p:nvSpPr>
        <p:spPr>
          <a:xfrm>
            <a:off x="-93879" y="6326347"/>
            <a:ext cx="49685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457200" rtl="0" eaLnBrk="1" latinLnBrk="0" hangingPunct="1">
              <a:defRPr lang="en-US" sz="1600" kern="1200" cap="all" smtClean="0">
                <a:solidFill>
                  <a:srgbClr val="000000"/>
                </a:solidFill>
                <a:latin typeface="Arial Re"/>
                <a:ea typeface="+mn-ea"/>
                <a:cs typeface="Arial Re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32F399E-A823-8741-8D87-6A1DD0C00948}" type="slidenum">
              <a:rPr lang="en-US" smtClean="0"/>
              <a:t>‹#›</a:t>
            </a:fld>
            <a:endParaRPr lang="en-US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6ED80FB-2A60-D1A9-DC89-EA4B76A07465}"/>
              </a:ext>
            </a:extLst>
          </p:cNvPr>
          <p:cNvCxnSpPr/>
          <p:nvPr/>
        </p:nvCxnSpPr>
        <p:spPr>
          <a:xfrm>
            <a:off x="518160" y="1264888"/>
            <a:ext cx="11155680" cy="0"/>
          </a:xfrm>
          <a:prstGeom prst="line">
            <a:avLst/>
          </a:prstGeom>
          <a:ln w="50800">
            <a:solidFill>
              <a:srgbClr val="10964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120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  <p:sldLayoutId id="2147483750" r:id="rId15"/>
    <p:sldLayoutId id="2147483751" r:id="rId16"/>
    <p:sldLayoutId id="2147483752" r:id="rId17"/>
    <p:sldLayoutId id="2147483753" r:id="rId18"/>
    <p:sldLayoutId id="2147483754" r:id="rId19"/>
    <p:sldLayoutId id="2147483755" r:id="rId20"/>
    <p:sldLayoutId id="2147483756" r:id="rId21"/>
    <p:sldLayoutId id="2147483757" r:id="rId22"/>
    <p:sldLayoutId id="2147483758" r:id="rId23"/>
    <p:sldLayoutId id="2147483759" r:id="rId24"/>
    <p:sldLayoutId id="2147483760" r:id="rId25"/>
    <p:sldLayoutId id="2147483761" r:id="rId26"/>
    <p:sldLayoutId id="2147483762" r:id="rId27"/>
    <p:sldLayoutId id="2147483763" r:id="rId28"/>
    <p:sldLayoutId id="2147483764" r:id="rId29"/>
    <p:sldLayoutId id="2147483765" r:id="rId30"/>
    <p:sldLayoutId id="2147483766" r:id="rId31"/>
    <p:sldLayoutId id="2147483767" r:id="rId3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ntersfordiseasecontrol.sharefile.com/d-sba2f004c8a5a4d03b9ad5d22b353ec60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9992553-EC0E-B817-C1DC-592FFC009CA2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21601" y="2078251"/>
            <a:ext cx="7607300" cy="1588535"/>
          </a:xfrm>
        </p:spPr>
        <p:txBody>
          <a:bodyPr/>
          <a:lstStyle/>
          <a:p>
            <a:r>
              <a:rPr lang="pt-BR" dirty="0"/>
              <a:t>Introdução ao </a:t>
            </a:r>
          </a:p>
          <a:p>
            <a:r>
              <a:rPr lang="en-US" noProof="0" dirty="0"/>
              <a:t>FETP-Frontline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D97802-D16F-9421-40A1-F863A54C9B14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lIns="91440" tIns="45720" rIns="91440" bIns="45720" anchor="b"/>
          <a:lstStyle/>
          <a:p>
            <a:r>
              <a:rPr lang="pt-BR" dirty="0"/>
              <a:t>Oficina 1</a:t>
            </a:r>
          </a:p>
        </p:txBody>
      </p:sp>
    </p:spTree>
    <p:extLst>
      <p:ext uri="{BB962C8B-B14F-4D97-AF65-F5344CB8AC3E}">
        <p14:creationId xmlns:p14="http://schemas.microsoft.com/office/powerpoint/2010/main" val="737385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87B7C0-237A-FA6D-CE7C-7F82F394818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 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46521E4-039B-C7EA-9685-2AC75CD41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Bem-vindo ao </a:t>
            </a:r>
            <a:r>
              <a:rPr lang="en-US" dirty="0"/>
              <a:t>FETP-Frontline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BB0FE42-D5C8-E2E7-F7C9-5026357179BC}"/>
              </a:ext>
            </a:extLst>
          </p:cNvPr>
          <p:cNvSpPr txBox="1">
            <a:spLocks/>
          </p:cNvSpPr>
          <p:nvPr/>
        </p:nvSpPr>
        <p:spPr>
          <a:xfrm>
            <a:off x="990600" y="1631257"/>
            <a:ext cx="10515600" cy="463930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Wingdings" panose="05000000000000000000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‒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Clr>
                <a:srgbClr val="109648"/>
              </a:buClr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pt-BR" dirty="0"/>
              <a:t>Clique aqui para ver uma mensagem do CDC</a:t>
            </a:r>
            <a:r>
              <a:rPr lang="es-ES" dirty="0"/>
              <a:t>:</a:t>
            </a:r>
          </a:p>
          <a:p>
            <a:pPr>
              <a:spcBef>
                <a:spcPts val="0"/>
              </a:spcBef>
              <a:buClr>
                <a:schemeClr val="dk1"/>
              </a:buClr>
              <a:buSzPts val="2800"/>
            </a:pPr>
            <a:endParaRPr lang="es-ES" dirty="0"/>
          </a:p>
          <a:p>
            <a:pPr marL="0" indent="0">
              <a:spcBef>
                <a:spcPts val="0"/>
              </a:spcBef>
              <a:buClr>
                <a:schemeClr val="dk1"/>
              </a:buClr>
              <a:buSzPts val="2800"/>
              <a:buNone/>
            </a:pPr>
            <a:r>
              <a:rPr lang="es-ES" dirty="0" err="1">
                <a:hlinkClick r:id="rId3"/>
              </a:rPr>
              <a:t>Bem-vindo</a:t>
            </a:r>
            <a:r>
              <a:rPr lang="es-ES" dirty="0">
                <a:hlinkClick r:id="rId3"/>
              </a:rPr>
              <a:t> </a:t>
            </a:r>
            <a:r>
              <a:rPr lang="es-ES" dirty="0" err="1">
                <a:hlinkClick r:id="rId3"/>
              </a:rPr>
              <a:t>ao</a:t>
            </a:r>
            <a:r>
              <a:rPr lang="es-ES" dirty="0">
                <a:hlinkClick r:id="rId3"/>
              </a:rPr>
              <a:t> FETP-Frontline Video</a:t>
            </a:r>
            <a:endParaRPr lang="es-ES" dirty="0"/>
          </a:p>
          <a:p>
            <a:pPr>
              <a:spcBef>
                <a:spcPts val="0"/>
              </a:spcBef>
              <a:buClr>
                <a:schemeClr val="dk1"/>
              </a:buClr>
              <a:buSzPts val="2800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716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D66EC46-A713-92E4-28C5-D67A710A5E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 err="1"/>
              <a:t>Docentes</a:t>
            </a:r>
            <a:r>
              <a:rPr lang="en-US" dirty="0"/>
              <a:t>, </a:t>
            </a:r>
            <a:r>
              <a:rPr lang="en-US" dirty="0" err="1"/>
              <a:t>funcionários</a:t>
            </a:r>
            <a:r>
              <a:rPr lang="en-US" dirty="0"/>
              <a:t> e </a:t>
            </a:r>
            <a:r>
              <a:rPr lang="en-US" dirty="0" err="1"/>
              <a:t>convidados</a:t>
            </a: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  <a:buClr>
                <a:schemeClr val="dk1"/>
              </a:buClr>
              <a:buSzPts val="2800"/>
            </a:pPr>
            <a:r>
              <a:rPr lang="en-US" dirty="0" err="1"/>
              <a:t>Participantes</a:t>
            </a:r>
            <a:endParaRPr lang="en-US" dirty="0"/>
          </a:p>
          <a:p>
            <a:pPr lvl="1">
              <a:buSzPts val="2800"/>
            </a:pPr>
            <a:r>
              <a:rPr lang="en-US" dirty="0"/>
              <a:t>Nome</a:t>
            </a:r>
          </a:p>
          <a:p>
            <a:pPr lvl="1">
              <a:buSzPts val="2800"/>
            </a:pPr>
            <a:r>
              <a:rPr lang="en-US" dirty="0"/>
              <a:t>Posição</a:t>
            </a:r>
          </a:p>
          <a:p>
            <a:pPr lvl="1">
              <a:buSzPts val="2800"/>
            </a:pPr>
            <a:r>
              <a:rPr lang="en-US" dirty="0"/>
              <a:t>Distrito</a:t>
            </a:r>
          </a:p>
          <a:p>
            <a:pPr lvl="1">
              <a:buSzPts val="2800"/>
            </a:pPr>
            <a:r>
              <a:rPr lang="en-US" dirty="0" err="1"/>
              <a:t>Responsabilidades</a:t>
            </a:r>
            <a:r>
              <a:rPr lang="en-US" dirty="0"/>
              <a:t> do </a:t>
            </a:r>
            <a:r>
              <a:rPr lang="en-US" dirty="0" err="1"/>
              <a:t>trabalho</a:t>
            </a:r>
            <a:endParaRPr lang="en-US" dirty="0"/>
          </a:p>
          <a:p>
            <a:pPr lvl="1">
              <a:buSzPts val="2800"/>
            </a:pPr>
            <a:r>
              <a:rPr lang="en-US" dirty="0"/>
              <a:t>O que </a:t>
            </a:r>
            <a:r>
              <a:rPr lang="en-US" dirty="0" err="1"/>
              <a:t>espera</a:t>
            </a:r>
            <a:r>
              <a:rPr lang="en-US" dirty="0"/>
              <a:t> </a:t>
            </a:r>
            <a:r>
              <a:rPr lang="en-US" dirty="0" err="1"/>
              <a:t>ganhar</a:t>
            </a:r>
            <a:r>
              <a:rPr lang="en-US" dirty="0"/>
              <a:t> com a </a:t>
            </a:r>
            <a:r>
              <a:rPr lang="en-US" dirty="0" err="1"/>
              <a:t>participação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FETP-Frontline? (</a:t>
            </a:r>
            <a:r>
              <a:rPr lang="en-US" dirty="0" err="1"/>
              <a:t>Expectativas</a:t>
            </a:r>
            <a:r>
              <a:rPr lang="en-US" dirty="0"/>
              <a:t>)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9FF44AB-DE81-3BC6-CB28-DF43C56F1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Apresentações</a:t>
            </a:r>
          </a:p>
        </p:txBody>
      </p:sp>
    </p:spTree>
    <p:extLst>
      <p:ext uri="{BB962C8B-B14F-4D97-AF65-F5344CB8AC3E}">
        <p14:creationId xmlns:p14="http://schemas.microsoft.com/office/powerpoint/2010/main" val="231643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7FD6DF-8613-5CAD-920E-0804C6B7D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Regras básicas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50EC57-9606-C0BA-3BBC-242C59C10074}"/>
              </a:ext>
            </a:extLst>
          </p:cNvPr>
          <p:cNvGrpSpPr/>
          <p:nvPr/>
        </p:nvGrpSpPr>
        <p:grpSpPr>
          <a:xfrm>
            <a:off x="647700" y="1657350"/>
            <a:ext cx="10896600" cy="4206240"/>
            <a:chOff x="647700" y="1657350"/>
            <a:chExt cx="10896600" cy="4206240"/>
          </a:xfrm>
        </p:grpSpPr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62A345E0-C447-6C52-F961-52D4CAEDEA19}"/>
                </a:ext>
              </a:extLst>
            </p:cNvPr>
            <p:cNvSpPr/>
            <p:nvPr/>
          </p:nvSpPr>
          <p:spPr>
            <a:xfrm>
              <a:off x="647700" y="1657350"/>
              <a:ext cx="10896600" cy="4206240"/>
            </a:xfrm>
            <a:prstGeom prst="roundRect">
              <a:avLst/>
            </a:prstGeom>
            <a:solidFill>
              <a:schemeClr val="bg2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B5CD4B24-54B9-8793-4D07-5336559BCBB5}"/>
                </a:ext>
              </a:extLst>
            </p:cNvPr>
            <p:cNvGrpSpPr/>
            <p:nvPr/>
          </p:nvGrpSpPr>
          <p:grpSpPr>
            <a:xfrm>
              <a:off x="838200" y="1931670"/>
              <a:ext cx="10515600" cy="3683790"/>
              <a:chOff x="838200" y="1931670"/>
              <a:chExt cx="10515600" cy="3683790"/>
            </a:xfrm>
          </p:grpSpPr>
          <p:sp>
            <p:nvSpPr>
              <p:cNvPr id="7" name="Rectangle: Rounded Corners 6">
                <a:extLst>
                  <a:ext uri="{FF2B5EF4-FFF2-40B4-BE49-F238E27FC236}">
                    <a16:creationId xmlns:a16="http://schemas.microsoft.com/office/drawing/2014/main" id="{2F02BBBC-9103-59D7-98FA-75A77DE3FC6D}"/>
                  </a:ext>
                </a:extLst>
              </p:cNvPr>
              <p:cNvSpPr/>
              <p:nvPr/>
            </p:nvSpPr>
            <p:spPr>
              <a:xfrm>
                <a:off x="838200" y="1931670"/>
                <a:ext cx="3291840" cy="36576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r>
                  <a:rPr lang="en-US" sz="2400" dirty="0" err="1">
                    <a:solidFill>
                      <a:sysClr val="windowText" lastClr="000000"/>
                    </a:solidFill>
                  </a:rPr>
                  <a:t>Chegar</a:t>
                </a:r>
                <a:r>
                  <a:rPr lang="en-US" sz="2400" dirty="0">
                    <a:solidFill>
                      <a:sysClr val="windowText" lastClr="000000"/>
                    </a:solidFill>
                  </a:rPr>
                  <a:t> no </a:t>
                </a:r>
                <a:r>
                  <a:rPr lang="en-US" sz="2400" dirty="0" err="1">
                    <a:solidFill>
                      <a:sysClr val="windowText" lastClr="000000"/>
                    </a:solidFill>
                  </a:rPr>
                  <a:t>horário</a:t>
                </a:r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r>
                  <a:rPr lang="en-US" sz="2400" dirty="0" err="1">
                    <a:solidFill>
                      <a:sysClr val="windowText" lastClr="000000"/>
                    </a:solidFill>
                  </a:rPr>
                  <a:t>Respeitar</a:t>
                </a:r>
                <a:r>
                  <a:rPr lang="en-US" sz="2400" dirty="0">
                    <a:solidFill>
                      <a:sysClr val="windowText" lastClr="000000"/>
                    </a:solidFill>
                  </a:rPr>
                  <a:t> as </a:t>
                </a:r>
                <a:r>
                  <a:rPr lang="en-US" sz="2400" dirty="0" err="1">
                    <a:solidFill>
                      <a:sysClr val="windowText" lastClr="000000"/>
                    </a:solidFill>
                  </a:rPr>
                  <a:t>opiniões</a:t>
                </a:r>
                <a:r>
                  <a:rPr lang="en-US" sz="2400" dirty="0">
                    <a:solidFill>
                      <a:sysClr val="windowText" lastClr="000000"/>
                    </a:solidFill>
                  </a:rPr>
                  <a:t> dos outros</a:t>
                </a:r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D01A3774-FF2C-7144-0F69-4884806513B1}"/>
                  </a:ext>
                </a:extLst>
              </p:cNvPr>
              <p:cNvSpPr/>
              <p:nvPr/>
            </p:nvSpPr>
            <p:spPr>
              <a:xfrm>
                <a:off x="4450080" y="1957860"/>
                <a:ext cx="3291840" cy="36576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400" dirty="0">
                    <a:solidFill>
                      <a:sysClr val="windowText" lastClr="000000"/>
                    </a:solidFill>
                  </a:rPr>
                  <a:t>Participar ativamente</a:t>
                </a: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r>
                  <a:rPr lang="pt-BR" sz="2400" dirty="0">
                    <a:solidFill>
                      <a:sysClr val="windowText" lastClr="000000"/>
                    </a:solidFill>
                  </a:rPr>
                  <a:t>Ouvir ativamente</a:t>
                </a:r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0E0855C9-3620-0386-E3DB-C8A01960184B}"/>
                  </a:ext>
                </a:extLst>
              </p:cNvPr>
              <p:cNvSpPr/>
              <p:nvPr/>
            </p:nvSpPr>
            <p:spPr>
              <a:xfrm>
                <a:off x="8061960" y="1957860"/>
                <a:ext cx="3291840" cy="3657600"/>
              </a:xfrm>
              <a:prstGeom prst="round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pt-BR" sz="2400" dirty="0">
                    <a:solidFill>
                      <a:sysClr val="windowText" lastClr="000000"/>
                    </a:solidFill>
                  </a:rPr>
                  <a:t>Não utilizar o telefone durante </a:t>
                </a:r>
                <a:br>
                  <a:rPr lang="pt-BR" sz="2400" dirty="0">
                    <a:solidFill>
                      <a:sysClr val="windowText" lastClr="000000"/>
                    </a:solidFill>
                  </a:rPr>
                </a:br>
                <a:r>
                  <a:rPr lang="pt-BR" sz="2400" dirty="0">
                    <a:solidFill>
                      <a:sysClr val="windowText" lastClr="000000"/>
                    </a:solidFill>
                  </a:rPr>
                  <a:t>a sessão</a:t>
                </a: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  <a:p>
                <a:pPr algn="ctr"/>
                <a:endParaRPr lang="en-US" sz="2400" dirty="0">
                  <a:solidFill>
                    <a:sysClr val="windowText" lastClr="000000"/>
                  </a:solidFill>
                </a:endParaRPr>
              </a:p>
            </p:txBody>
          </p:sp>
          <p:pic>
            <p:nvPicPr>
              <p:cNvPr id="2" name="Picture 1">
                <a:extLst>
                  <a:ext uri="{FF2B5EF4-FFF2-40B4-BE49-F238E27FC236}">
                    <a16:creationId xmlns:a16="http://schemas.microsoft.com/office/drawing/2014/main" id="{EE04336E-AE4C-B129-8D03-38146C4D3D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7018" t="15171" r="24549" b="16025"/>
              <a:stretch/>
            </p:blipFill>
            <p:spPr>
              <a:xfrm>
                <a:off x="1611085" y="2649566"/>
                <a:ext cx="1714974" cy="1624181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4" name="Picture 13" descr="A group of people raising their hands&#10;&#10;Description automatically generated">
                <a:extLst>
                  <a:ext uri="{FF2B5EF4-FFF2-40B4-BE49-F238E27FC236}">
                    <a16:creationId xmlns:a16="http://schemas.microsoft.com/office/drawing/2014/main" id="{C5F80D56-08E5-89B6-585F-37C8F2D9CB4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10723" y="3116077"/>
                <a:ext cx="2570553" cy="1713702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B75976D2-593F-1135-1723-894285D136F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0516" t="4845" r="12034" b="5967"/>
              <a:stretch/>
            </p:blipFill>
            <p:spPr>
              <a:xfrm>
                <a:off x="9051806" y="3428999"/>
                <a:ext cx="1312147" cy="1636683"/>
              </a:xfrm>
              <a:prstGeom prst="rect">
                <a:avLst/>
              </a:prstGeom>
            </p:spPr>
          </p:pic>
          <p:sp>
            <p:nvSpPr>
              <p:cNvPr id="15" name="&quot;Not Allowed&quot; Symbol 14">
                <a:extLst>
                  <a:ext uri="{FF2B5EF4-FFF2-40B4-BE49-F238E27FC236}">
                    <a16:creationId xmlns:a16="http://schemas.microsoft.com/office/drawing/2014/main" id="{4B0A8E41-FFA9-C133-C65E-EA9BE280AF8F}"/>
                  </a:ext>
                </a:extLst>
              </p:cNvPr>
              <p:cNvSpPr/>
              <p:nvPr/>
            </p:nvSpPr>
            <p:spPr>
              <a:xfrm>
                <a:off x="8582297" y="3111969"/>
                <a:ext cx="2262052" cy="2258241"/>
              </a:xfrm>
              <a:prstGeom prst="noSmoking">
                <a:avLst>
                  <a:gd name="adj" fmla="val 9241"/>
                </a:avLst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02244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7FD6DF-8613-5CAD-920E-0804C6B7D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Eleger o representante da turma</a:t>
            </a:r>
          </a:p>
        </p:txBody>
      </p:sp>
      <p:pic>
        <p:nvPicPr>
          <p:cNvPr id="2" name="Google Shape;183;p4">
            <a:extLst>
              <a:ext uri="{FF2B5EF4-FFF2-40B4-BE49-F238E27FC236}">
                <a16:creationId xmlns:a16="http://schemas.microsoft.com/office/drawing/2014/main" id="{304492C4-C625-292B-D7D8-CD26B594D2C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11855" t="18339" r="11481" b="15624"/>
          <a:stretch/>
        </p:blipFill>
        <p:spPr>
          <a:xfrm>
            <a:off x="3784928" y="2006864"/>
            <a:ext cx="4506501" cy="3881839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85;p4">
            <a:extLst>
              <a:ext uri="{FF2B5EF4-FFF2-40B4-BE49-F238E27FC236}">
                <a16:creationId xmlns:a16="http://schemas.microsoft.com/office/drawing/2014/main" id="{60E7C935-1461-6474-FB59-B508A88B2A83}"/>
              </a:ext>
            </a:extLst>
          </p:cNvPr>
          <p:cNvSpPr txBox="1"/>
          <p:nvPr/>
        </p:nvSpPr>
        <p:spPr>
          <a:xfrm>
            <a:off x="5295481" y="4903596"/>
            <a:ext cx="144696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186;p4">
            <a:extLst>
              <a:ext uri="{FF2B5EF4-FFF2-40B4-BE49-F238E27FC236}">
                <a16:creationId xmlns:a16="http://schemas.microsoft.com/office/drawing/2014/main" id="{3B18AEDE-9B1D-DD61-21F4-1F832EE22302}"/>
              </a:ext>
            </a:extLst>
          </p:cNvPr>
          <p:cNvSpPr txBox="1"/>
          <p:nvPr/>
        </p:nvSpPr>
        <p:spPr>
          <a:xfrm>
            <a:off x="446424" y="1817683"/>
            <a:ext cx="3783094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Compartilhamento de informações entre os participantes e o pessoal do FETP</a:t>
            </a:r>
            <a:endParaRPr lang="pt-BR" dirty="0"/>
          </a:p>
        </p:txBody>
      </p:sp>
      <p:sp>
        <p:nvSpPr>
          <p:cNvPr id="6" name="Google Shape;187;p4">
            <a:extLst>
              <a:ext uri="{FF2B5EF4-FFF2-40B4-BE49-F238E27FC236}">
                <a16:creationId xmlns:a16="http://schemas.microsoft.com/office/drawing/2014/main" id="{F02E50E7-6426-5143-6AF9-B4149030C509}"/>
              </a:ext>
            </a:extLst>
          </p:cNvPr>
          <p:cNvSpPr txBox="1"/>
          <p:nvPr/>
        </p:nvSpPr>
        <p:spPr>
          <a:xfrm>
            <a:off x="316347" y="4644601"/>
            <a:ext cx="3913171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Ajuda a classe a regressar</a:t>
            </a:r>
            <a:endParaRPr lang="pt-BR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pontualmente após </a:t>
            </a:r>
            <a:br>
              <a:rPr lang="pt-BR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24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os intervalos</a:t>
            </a:r>
            <a:endParaRPr lang="pt-BR" dirty="0"/>
          </a:p>
        </p:txBody>
      </p:sp>
      <p:sp>
        <p:nvSpPr>
          <p:cNvPr id="7" name="Google Shape;188;p4">
            <a:extLst>
              <a:ext uri="{FF2B5EF4-FFF2-40B4-BE49-F238E27FC236}">
                <a16:creationId xmlns:a16="http://schemas.microsoft.com/office/drawing/2014/main" id="{32C55E6D-F281-CA79-7F33-E93F7F78B495}"/>
              </a:ext>
            </a:extLst>
          </p:cNvPr>
          <p:cNvSpPr txBox="1"/>
          <p:nvPr/>
        </p:nvSpPr>
        <p:spPr>
          <a:xfrm>
            <a:off x="7962479" y="1777959"/>
            <a:ext cx="3787407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Na formatura, presentes e</a:t>
            </a:r>
            <a:endParaRPr lang="pt-BR" noProof="0" dirty="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agradecimentos em nome da coorte</a:t>
            </a:r>
            <a:endParaRPr lang="pt-BR" noProof="0" dirty="0"/>
          </a:p>
        </p:txBody>
      </p:sp>
      <p:sp>
        <p:nvSpPr>
          <p:cNvPr id="8" name="Google Shape;189;p4">
            <a:extLst>
              <a:ext uri="{FF2B5EF4-FFF2-40B4-BE49-F238E27FC236}">
                <a16:creationId xmlns:a16="http://schemas.microsoft.com/office/drawing/2014/main" id="{7309AFAC-DCEF-AAFD-5E1A-6287537BB35F}"/>
              </a:ext>
            </a:extLst>
          </p:cNvPr>
          <p:cNvSpPr txBox="1"/>
          <p:nvPr/>
        </p:nvSpPr>
        <p:spPr>
          <a:xfrm>
            <a:off x="7962479" y="4638825"/>
            <a:ext cx="3787406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2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Serve como ponto de contato da coorte após </a:t>
            </a:r>
            <a:br>
              <a:rPr lang="pt-BR" sz="2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pt-BR" sz="2400" noProof="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 graduação</a:t>
            </a:r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911778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715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A84AACC4-EBFB-9C06-0D2A-02841C1921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 lIns="91440" tIns="45720" rIns="91440" bIns="45720" anchor="t"/>
          <a:lstStyle/>
          <a:p>
            <a:pPr marL="228600" lvl="1">
              <a:buClrTx/>
              <a:buSzPct val="100000"/>
              <a:buFont typeface="Arial" panose="020B0604020202020204" pitchFamily="34" charset="0"/>
              <a:buChar char="•"/>
              <a:defRPr/>
            </a:pPr>
            <a:r>
              <a:rPr lang="pt-BR" sz="2800" dirty="0"/>
              <a:t>Melhorar a capacidade epidemiológica dos ministérios, especificamente a nível local, através do reforço da vigilância da saúde pública e da capacidade de resposta.</a:t>
            </a:r>
          </a:p>
          <a:p>
            <a:pPr lvl="1">
              <a:buSzPct val="100000"/>
              <a:defRPr/>
            </a:pPr>
            <a:r>
              <a:rPr lang="pt-BR" dirty="0"/>
              <a:t>Reforçar a deteção, investigação e resposta a surtos</a:t>
            </a:r>
            <a:endParaRPr lang="pt-BR" dirty="0">
              <a:cs typeface="Arial"/>
            </a:endParaRPr>
          </a:p>
          <a:p>
            <a:pPr marR="0" lvl="1" fontAlgn="auto">
              <a:buSzPct val="100000"/>
              <a:tabLst/>
              <a:defRPr/>
            </a:pPr>
            <a:r>
              <a:rPr lang="pt-BR" dirty="0"/>
              <a:t>Produzir uma comunicação eficaz em saúde pública</a:t>
            </a:r>
          </a:p>
          <a:p>
            <a:pPr marR="0" lvl="1" fontAlgn="auto">
              <a:buSzPct val="100000"/>
              <a:tabLst/>
              <a:defRPr/>
            </a:pPr>
            <a:r>
              <a:rPr lang="pt-BR" dirty="0"/>
              <a:t>Melhorar a disponibilidade e a utilização dos dados de vigilância para a tomada de decisões</a:t>
            </a:r>
          </a:p>
          <a:p>
            <a:pPr marR="0" lvl="1" fontAlgn="auto">
              <a:buSzPct val="100000"/>
              <a:tabLst/>
              <a:defRPr/>
            </a:pPr>
            <a:r>
              <a:rPr lang="pt-BR" dirty="0"/>
              <a:t>Aplicar uma abordagem Uma Só Saúde à vigilância da saúde pública e à investigação de surtos na interface homem-animal-ambiente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CD60838B-40C7-577A-25C6-332600ECE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Objectivos</a:t>
            </a:r>
            <a:r>
              <a:rPr lang="en-US" dirty="0"/>
              <a:t> </a:t>
            </a:r>
            <a:r>
              <a:rPr lang="en-US" dirty="0" err="1"/>
              <a:t>gerais</a:t>
            </a:r>
            <a:r>
              <a:rPr lang="en-US" dirty="0"/>
              <a:t> do FETP-Frontline</a:t>
            </a:r>
          </a:p>
        </p:txBody>
      </p:sp>
    </p:spTree>
    <p:extLst>
      <p:ext uri="{BB962C8B-B14F-4D97-AF65-F5344CB8AC3E}">
        <p14:creationId xmlns:p14="http://schemas.microsoft.com/office/powerpoint/2010/main" val="1695324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07FD6DF-8613-5CAD-920E-0804C6B7DA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 Linha de orientação do FETP</a:t>
            </a:r>
          </a:p>
        </p:txBody>
      </p:sp>
      <p:sp>
        <p:nvSpPr>
          <p:cNvPr id="2" name="Google Shape;208;p6">
            <a:extLst>
              <a:ext uri="{FF2B5EF4-FFF2-40B4-BE49-F238E27FC236}">
                <a16:creationId xmlns:a16="http://schemas.microsoft.com/office/drawing/2014/main" id="{B7790BFA-879B-08F8-5866-24AEA7AE5C3D}"/>
              </a:ext>
            </a:extLst>
          </p:cNvPr>
          <p:cNvSpPr/>
          <p:nvPr/>
        </p:nvSpPr>
        <p:spPr>
          <a:xfrm rot="10800000">
            <a:off x="2244500" y="1641443"/>
            <a:ext cx="250157" cy="805120"/>
          </a:xfrm>
          <a:prstGeom prst="triangle">
            <a:avLst>
              <a:gd name="adj" fmla="val 50000"/>
            </a:avLst>
          </a:prstGeom>
          <a:solidFill>
            <a:srgbClr val="00A94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209;p6">
            <a:extLst>
              <a:ext uri="{FF2B5EF4-FFF2-40B4-BE49-F238E27FC236}">
                <a16:creationId xmlns:a16="http://schemas.microsoft.com/office/drawing/2014/main" id="{EC00FCB7-C07D-234B-D886-CAB27781F678}"/>
              </a:ext>
            </a:extLst>
          </p:cNvPr>
          <p:cNvSpPr/>
          <p:nvPr/>
        </p:nvSpPr>
        <p:spPr>
          <a:xfrm rot="10800000">
            <a:off x="5641119" y="1641443"/>
            <a:ext cx="250157" cy="805120"/>
          </a:xfrm>
          <a:prstGeom prst="triangle">
            <a:avLst>
              <a:gd name="adj" fmla="val 50000"/>
            </a:avLst>
          </a:prstGeom>
          <a:solidFill>
            <a:srgbClr val="00A94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210;p6">
            <a:extLst>
              <a:ext uri="{FF2B5EF4-FFF2-40B4-BE49-F238E27FC236}">
                <a16:creationId xmlns:a16="http://schemas.microsoft.com/office/drawing/2014/main" id="{271463B6-032A-2B3D-AAE7-07988297D8D4}"/>
              </a:ext>
            </a:extLst>
          </p:cNvPr>
          <p:cNvSpPr/>
          <p:nvPr/>
        </p:nvSpPr>
        <p:spPr>
          <a:xfrm rot="10800000">
            <a:off x="9684839" y="1641443"/>
            <a:ext cx="250157" cy="805120"/>
          </a:xfrm>
          <a:prstGeom prst="triangle">
            <a:avLst>
              <a:gd name="adj" fmla="val 50000"/>
            </a:avLst>
          </a:prstGeom>
          <a:solidFill>
            <a:srgbClr val="00A94F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6" name="Google Shape;211;p6">
            <a:extLst>
              <a:ext uri="{FF2B5EF4-FFF2-40B4-BE49-F238E27FC236}">
                <a16:creationId xmlns:a16="http://schemas.microsoft.com/office/drawing/2014/main" id="{DA723430-62B7-8E0F-2218-CAC3C04695FE}"/>
              </a:ext>
            </a:extLst>
          </p:cNvPr>
          <p:cNvGrpSpPr/>
          <p:nvPr/>
        </p:nvGrpSpPr>
        <p:grpSpPr>
          <a:xfrm>
            <a:off x="1919392" y="2129965"/>
            <a:ext cx="1616822" cy="4055560"/>
            <a:chOff x="30501" y="2202935"/>
            <a:chExt cx="1723739" cy="3512065"/>
          </a:xfrm>
        </p:grpSpPr>
        <p:sp>
          <p:nvSpPr>
            <p:cNvPr id="7" name="Google Shape;212;p6">
              <a:extLst>
                <a:ext uri="{FF2B5EF4-FFF2-40B4-BE49-F238E27FC236}">
                  <a16:creationId xmlns:a16="http://schemas.microsoft.com/office/drawing/2014/main" id="{C6C325C6-C496-AA50-96FD-9A7E5BAA4588}"/>
                </a:ext>
              </a:extLst>
            </p:cNvPr>
            <p:cNvSpPr/>
            <p:nvPr/>
          </p:nvSpPr>
          <p:spPr>
            <a:xfrm>
              <a:off x="108320" y="2202935"/>
              <a:ext cx="1645920" cy="533400"/>
            </a:xfrm>
            <a:prstGeom prst="roundRect">
              <a:avLst>
                <a:gd name="adj" fmla="val 16667"/>
              </a:avLst>
            </a:prstGeom>
            <a:solidFill>
              <a:srgbClr val="00A9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dirty="0" err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Oficina</a:t>
              </a:r>
              <a:r>
                <a:rPr lang="en-US" sz="1800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1</a:t>
              </a:r>
              <a:endParaRPr sz="1800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" name="Google Shape;213;p6">
              <a:extLst>
                <a:ext uri="{FF2B5EF4-FFF2-40B4-BE49-F238E27FC236}">
                  <a16:creationId xmlns:a16="http://schemas.microsoft.com/office/drawing/2014/main" id="{5CF6D2CD-5CD1-6637-ADDF-E7565109E24F}"/>
                </a:ext>
              </a:extLst>
            </p:cNvPr>
            <p:cNvSpPr/>
            <p:nvPr/>
          </p:nvSpPr>
          <p:spPr>
            <a:xfrm>
              <a:off x="30501" y="2729658"/>
              <a:ext cx="1710161" cy="29853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7150" cap="flat" cmpd="sng">
              <a:solidFill>
                <a:srgbClr val="00A9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t" anchorCtr="0">
              <a:noAutofit/>
            </a:bodyPr>
            <a:lstStyle/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Vigilância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em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saúde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pública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Controle e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avaliação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Resumir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,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apresentar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interpretar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dados 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Investigação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casos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MS Excel</a:t>
              </a:r>
              <a:endParaRPr dirty="0"/>
            </a:p>
          </p:txBody>
        </p:sp>
      </p:grpSp>
      <p:grpSp>
        <p:nvGrpSpPr>
          <p:cNvPr id="9" name="Google Shape;214;p6">
            <a:extLst>
              <a:ext uri="{FF2B5EF4-FFF2-40B4-BE49-F238E27FC236}">
                <a16:creationId xmlns:a16="http://schemas.microsoft.com/office/drawing/2014/main" id="{BE4CF9F8-A223-5E73-9680-9FAF13937972}"/>
              </a:ext>
            </a:extLst>
          </p:cNvPr>
          <p:cNvGrpSpPr/>
          <p:nvPr/>
        </p:nvGrpSpPr>
        <p:grpSpPr>
          <a:xfrm>
            <a:off x="3625665" y="2129965"/>
            <a:ext cx="1556835" cy="4055560"/>
            <a:chOff x="1978613" y="2202935"/>
            <a:chExt cx="1659785" cy="3512065"/>
          </a:xfrm>
        </p:grpSpPr>
        <p:sp>
          <p:nvSpPr>
            <p:cNvPr id="10" name="Google Shape;215;p6">
              <a:extLst>
                <a:ext uri="{FF2B5EF4-FFF2-40B4-BE49-F238E27FC236}">
                  <a16:creationId xmlns:a16="http://schemas.microsoft.com/office/drawing/2014/main" id="{DA278600-1AD6-FD30-305F-827A7E711FF4}"/>
                </a:ext>
              </a:extLst>
            </p:cNvPr>
            <p:cNvSpPr/>
            <p:nvPr/>
          </p:nvSpPr>
          <p:spPr>
            <a:xfrm>
              <a:off x="1987760" y="2202935"/>
              <a:ext cx="1650638" cy="530352"/>
            </a:xfrm>
            <a:prstGeom prst="roundRect">
              <a:avLst>
                <a:gd name="adj" fmla="val 16667"/>
              </a:avLst>
            </a:prstGeom>
            <a:solidFill>
              <a:srgbClr val="4F5858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lvl="1" algn="ctr"/>
              <a:r>
                <a:rPr lang="pt-BR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Trabalho </a:t>
              </a:r>
              <a:r>
                <a:rPr lang="en-US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de Campo</a:t>
              </a:r>
              <a:r>
                <a:rPr lang="en-US" sz="18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1</a:t>
              </a:r>
              <a:endParaRPr dirty="0"/>
            </a:p>
          </p:txBody>
        </p:sp>
        <p:sp>
          <p:nvSpPr>
            <p:cNvPr id="11" name="Google Shape;216;p6">
              <a:extLst>
                <a:ext uri="{FF2B5EF4-FFF2-40B4-BE49-F238E27FC236}">
                  <a16:creationId xmlns:a16="http://schemas.microsoft.com/office/drawing/2014/main" id="{13FE3F18-EDBD-C11D-D1E0-30B86F4DF748}"/>
                </a:ext>
              </a:extLst>
            </p:cNvPr>
            <p:cNvSpPr/>
            <p:nvPr/>
          </p:nvSpPr>
          <p:spPr>
            <a:xfrm>
              <a:off x="1978613" y="2729658"/>
              <a:ext cx="1650638" cy="29853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7150" cap="flat" cmpd="sng">
              <a:solidFill>
                <a:srgbClr val="4F58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t" anchorCtr="0">
              <a:noAutofit/>
            </a:bodyPr>
            <a:lstStyle/>
            <a:p>
              <a:pPr marL="182880" indent="-182880"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500" dirty="0">
                  <a:latin typeface="Arial"/>
                  <a:ea typeface="Arial"/>
                  <a:cs typeface="Arial"/>
                  <a:sym typeface="Arial"/>
                </a:rPr>
                <a:t>Relatório de síntese da vigilância</a:t>
              </a:r>
              <a:endParaRPr lang="pt-BR" sz="1500"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5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Auditoria da qualidade dos dados</a:t>
              </a:r>
              <a:endParaRPr lang="pt-BR" sz="1500"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5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Visita intersetorial a um serviço local</a:t>
              </a:r>
              <a:endParaRPr lang="pt-BR" sz="1500"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500" dirty="0">
                  <a:ea typeface="Arial"/>
                  <a:cs typeface="Arial"/>
                  <a:sym typeface="Arial"/>
                </a:rPr>
                <a:t>Resumo da vigilância </a:t>
              </a:r>
              <a:r>
                <a:rPr lang="pt-BR" sz="1500" dirty="0"/>
                <a:t>Uma </a:t>
              </a:r>
              <a:br>
                <a:rPr lang="pt-BR" sz="1500" dirty="0"/>
              </a:br>
              <a:r>
                <a:rPr lang="pt-BR" sz="1500" dirty="0"/>
                <a:t>Só Saúd</a:t>
              </a:r>
              <a:r>
                <a:rPr lang="en-US" sz="1500" dirty="0"/>
                <a:t>e</a:t>
              </a:r>
              <a:endParaRPr sz="1500" dirty="0"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12" name="Google Shape;217;p6">
            <a:extLst>
              <a:ext uri="{FF2B5EF4-FFF2-40B4-BE49-F238E27FC236}">
                <a16:creationId xmlns:a16="http://schemas.microsoft.com/office/drawing/2014/main" id="{52F324B4-6A22-0969-F0B5-34B359E4676B}"/>
              </a:ext>
            </a:extLst>
          </p:cNvPr>
          <p:cNvGrpSpPr/>
          <p:nvPr/>
        </p:nvGrpSpPr>
        <p:grpSpPr>
          <a:xfrm>
            <a:off x="5279737" y="2129965"/>
            <a:ext cx="1770310" cy="4055560"/>
            <a:chOff x="3710337" y="2202935"/>
            <a:chExt cx="1887377" cy="3512065"/>
          </a:xfrm>
        </p:grpSpPr>
        <p:sp>
          <p:nvSpPr>
            <p:cNvPr id="13" name="Google Shape;218;p6">
              <a:extLst>
                <a:ext uri="{FF2B5EF4-FFF2-40B4-BE49-F238E27FC236}">
                  <a16:creationId xmlns:a16="http://schemas.microsoft.com/office/drawing/2014/main" id="{448C8BCB-F841-C5AF-B943-DDD993AFA9CC}"/>
                </a:ext>
              </a:extLst>
            </p:cNvPr>
            <p:cNvSpPr/>
            <p:nvPr/>
          </p:nvSpPr>
          <p:spPr>
            <a:xfrm>
              <a:off x="3777104" y="2202935"/>
              <a:ext cx="1645920" cy="530352"/>
            </a:xfrm>
            <a:prstGeom prst="roundRect">
              <a:avLst>
                <a:gd name="adj" fmla="val 16667"/>
              </a:avLst>
            </a:prstGeom>
            <a:solidFill>
              <a:srgbClr val="00A9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b="1" err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Oficina</a:t>
              </a:r>
              <a:r>
                <a:rPr lang="en-US" sz="1800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2</a:t>
              </a:r>
              <a:endParaRPr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4" name="Google Shape;219;p6">
              <a:extLst>
                <a:ext uri="{FF2B5EF4-FFF2-40B4-BE49-F238E27FC236}">
                  <a16:creationId xmlns:a16="http://schemas.microsoft.com/office/drawing/2014/main" id="{8EDBA871-C36A-C0AF-702A-F92343E9F23D}"/>
                </a:ext>
              </a:extLst>
            </p:cNvPr>
            <p:cNvSpPr/>
            <p:nvPr/>
          </p:nvSpPr>
          <p:spPr>
            <a:xfrm>
              <a:off x="3710337" y="2729658"/>
              <a:ext cx="1887377" cy="29853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7150" cap="flat" cmpd="sng">
              <a:solidFill>
                <a:srgbClr val="00A9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t" anchorCtr="0">
              <a:noAutofit/>
            </a:bodyPr>
            <a:lstStyle/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Resultados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actuais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Investigação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e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resposta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a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surtos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Ligação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com o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laboratório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/>
                <a:t>e 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outros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setores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Análise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do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problema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Comunicação</a:t>
              </a:r>
              <a:endParaRPr dirty="0"/>
            </a:p>
          </p:txBody>
        </p:sp>
      </p:grpSp>
      <p:grpSp>
        <p:nvGrpSpPr>
          <p:cNvPr id="15" name="Google Shape;220;p6">
            <a:extLst>
              <a:ext uri="{FF2B5EF4-FFF2-40B4-BE49-F238E27FC236}">
                <a16:creationId xmlns:a16="http://schemas.microsoft.com/office/drawing/2014/main" id="{F31FF61A-079F-4DE6-C790-94AEF3A37625}"/>
              </a:ext>
            </a:extLst>
          </p:cNvPr>
          <p:cNvGrpSpPr/>
          <p:nvPr/>
        </p:nvGrpSpPr>
        <p:grpSpPr>
          <a:xfrm>
            <a:off x="8779438" y="2129965"/>
            <a:ext cx="1694595" cy="4055560"/>
            <a:chOff x="7344189" y="2202935"/>
            <a:chExt cx="1806655" cy="3512065"/>
          </a:xfrm>
        </p:grpSpPr>
        <p:sp>
          <p:nvSpPr>
            <p:cNvPr id="16" name="Google Shape;221;p6">
              <a:extLst>
                <a:ext uri="{FF2B5EF4-FFF2-40B4-BE49-F238E27FC236}">
                  <a16:creationId xmlns:a16="http://schemas.microsoft.com/office/drawing/2014/main" id="{74C967D2-697B-2E5E-1B92-90CB00EC56BD}"/>
                </a:ext>
              </a:extLst>
            </p:cNvPr>
            <p:cNvSpPr/>
            <p:nvPr/>
          </p:nvSpPr>
          <p:spPr>
            <a:xfrm>
              <a:off x="7344189" y="2202935"/>
              <a:ext cx="1806655" cy="530352"/>
            </a:xfrm>
            <a:prstGeom prst="roundRect">
              <a:avLst>
                <a:gd name="adj" fmla="val 16667"/>
              </a:avLst>
            </a:prstGeom>
            <a:solidFill>
              <a:srgbClr val="00A94F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r>
                <a:rPr lang="en-US" b="1" err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Oficina</a:t>
              </a:r>
              <a:r>
                <a:rPr lang="en-US" b="1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 3</a:t>
              </a:r>
              <a:endParaRPr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" name="Google Shape;222;p6">
              <a:extLst>
                <a:ext uri="{FF2B5EF4-FFF2-40B4-BE49-F238E27FC236}">
                  <a16:creationId xmlns:a16="http://schemas.microsoft.com/office/drawing/2014/main" id="{E11DDA37-63FC-6F6D-0758-ACD682F06330}"/>
                </a:ext>
              </a:extLst>
            </p:cNvPr>
            <p:cNvSpPr/>
            <p:nvPr/>
          </p:nvSpPr>
          <p:spPr>
            <a:xfrm>
              <a:off x="7376502" y="2729658"/>
              <a:ext cx="1645920" cy="29853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7150" cap="flat" cmpd="sng">
              <a:solidFill>
                <a:srgbClr val="00A94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t" anchorCtr="0">
              <a:noAutofit/>
            </a:bodyPr>
            <a:lstStyle/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Resultados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atuais</a:t>
              </a:r>
              <a:endParaRPr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Cerimônia</a:t>
              </a:r>
              <a:r>
                <a:rPr lang="en-US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 de </a:t>
              </a:r>
              <a:r>
                <a:rPr lang="en-US" sz="1600" dirty="0" err="1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conclusão</a:t>
              </a:r>
              <a:endParaRPr dirty="0"/>
            </a:p>
          </p:txBody>
        </p:sp>
      </p:grpSp>
      <p:grpSp>
        <p:nvGrpSpPr>
          <p:cNvPr id="18" name="Google Shape;223;p6">
            <a:extLst>
              <a:ext uri="{FF2B5EF4-FFF2-40B4-BE49-F238E27FC236}">
                <a16:creationId xmlns:a16="http://schemas.microsoft.com/office/drawing/2014/main" id="{02A8FA32-F1C0-7158-448C-D7DC242FD1FE}"/>
              </a:ext>
            </a:extLst>
          </p:cNvPr>
          <p:cNvGrpSpPr/>
          <p:nvPr/>
        </p:nvGrpSpPr>
        <p:grpSpPr>
          <a:xfrm>
            <a:off x="7150692" y="2129965"/>
            <a:ext cx="1543830" cy="4055560"/>
            <a:chOff x="5553778" y="2202935"/>
            <a:chExt cx="1645920" cy="3512065"/>
          </a:xfrm>
        </p:grpSpPr>
        <p:sp>
          <p:nvSpPr>
            <p:cNvPr id="19" name="Google Shape;224;p6">
              <a:extLst>
                <a:ext uri="{FF2B5EF4-FFF2-40B4-BE49-F238E27FC236}">
                  <a16:creationId xmlns:a16="http://schemas.microsoft.com/office/drawing/2014/main" id="{1989FA61-C19D-C139-32F2-A3C87EA9A080}"/>
                </a:ext>
              </a:extLst>
            </p:cNvPr>
            <p:cNvSpPr/>
            <p:nvPr/>
          </p:nvSpPr>
          <p:spPr>
            <a:xfrm>
              <a:off x="5553778" y="2202935"/>
              <a:ext cx="1645920" cy="530352"/>
            </a:xfrm>
            <a:prstGeom prst="roundRect">
              <a:avLst>
                <a:gd name="adj" fmla="val 16667"/>
              </a:avLst>
            </a:prstGeom>
            <a:solidFill>
              <a:srgbClr val="4F5858"/>
            </a:solidFill>
            <a:ln>
              <a:noFill/>
            </a:ln>
          </p:spPr>
          <p:txBody>
            <a:bodyPr spcFirstLastPara="1" wrap="square" lIns="0" tIns="45700" rIns="0" bIns="45700" anchor="ctr" anchorCtr="0">
              <a:noAutofit/>
            </a:bodyPr>
            <a:lstStyle/>
            <a:p>
              <a:pPr marL="0" lvl="1" algn="ctr"/>
              <a:r>
                <a:rPr lang="pt-BR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Trabalho de </a:t>
              </a:r>
              <a:r>
                <a:rPr lang="en-US" b="1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Campo  </a:t>
              </a:r>
              <a:r>
                <a:rPr lang="en-US" sz="1800" b="1" i="0" u="none" strike="noStrike" cap="none" dirty="0">
                  <a:solidFill>
                    <a:srgbClr val="FFFFFF"/>
                  </a:solidFill>
                  <a:latin typeface="Arial"/>
                  <a:ea typeface="Arial"/>
                  <a:cs typeface="Arial"/>
                  <a:sym typeface="Arial"/>
                </a:rPr>
                <a:t>2</a:t>
              </a:r>
              <a:endParaRPr dirty="0"/>
            </a:p>
          </p:txBody>
        </p:sp>
        <p:sp>
          <p:nvSpPr>
            <p:cNvPr id="20" name="Google Shape;225;p6">
              <a:extLst>
                <a:ext uri="{FF2B5EF4-FFF2-40B4-BE49-F238E27FC236}">
                  <a16:creationId xmlns:a16="http://schemas.microsoft.com/office/drawing/2014/main" id="{69A19697-FD51-F2D5-9E14-1C43BEE07E7B}"/>
                </a:ext>
              </a:extLst>
            </p:cNvPr>
            <p:cNvSpPr/>
            <p:nvPr/>
          </p:nvSpPr>
          <p:spPr>
            <a:xfrm>
              <a:off x="5553778" y="2729658"/>
              <a:ext cx="1645920" cy="2985342"/>
            </a:xfrm>
            <a:prstGeom prst="roundRect">
              <a:avLst>
                <a:gd name="adj" fmla="val 16667"/>
              </a:avLst>
            </a:prstGeom>
            <a:solidFill>
              <a:srgbClr val="FFFFFF"/>
            </a:solidFill>
            <a:ln w="57150" cap="flat" cmpd="sng">
              <a:solidFill>
                <a:srgbClr val="4F5858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0" tIns="45700" rIns="0" bIns="45700" anchor="t" anchorCtr="0">
              <a:noAutofit/>
            </a:bodyPr>
            <a:lstStyle/>
            <a:p>
              <a:pPr marL="182880" indent="-182880"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Vigilância ampliada </a:t>
              </a:r>
              <a:r>
                <a:rPr lang="pt-BR" sz="1600" dirty="0">
                  <a:latin typeface="Arial"/>
                  <a:ea typeface="Arial"/>
                  <a:cs typeface="Arial"/>
                  <a:sym typeface="Arial"/>
                </a:rPr>
                <a:t>e </a:t>
              </a:r>
              <a: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relatório de síntese </a:t>
              </a:r>
              <a:r>
                <a:rPr lang="pt-BR" sz="1600" dirty="0"/>
                <a:t>Uma Só Saúde </a:t>
              </a:r>
            </a:p>
            <a:p>
              <a:pPr marL="182880" indent="-182880"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Análise dos problemas de qualidade do controle</a:t>
              </a:r>
              <a:endParaRPr lang="pt-BR" dirty="0"/>
            </a:p>
            <a:p>
              <a:pPr marL="182880" marR="0" lvl="0" indent="-182880" algn="l" rtl="0"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600"/>
                <a:buFont typeface="Arial"/>
                <a:buChar char="•"/>
              </a:pPr>
              <a: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Investigação de casos </a:t>
              </a:r>
              <a:b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pt-BR" sz="1600" dirty="0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ou surtos</a:t>
              </a:r>
              <a:endParaRPr lang="pt-BR" dirty="0"/>
            </a:p>
          </p:txBody>
        </p:sp>
      </p:grpSp>
      <p:sp>
        <p:nvSpPr>
          <p:cNvPr id="21" name="Google Shape;226;p6">
            <a:extLst>
              <a:ext uri="{FF2B5EF4-FFF2-40B4-BE49-F238E27FC236}">
                <a16:creationId xmlns:a16="http://schemas.microsoft.com/office/drawing/2014/main" id="{4D24BA05-317C-E513-2E08-2AB6B3003C34}"/>
              </a:ext>
            </a:extLst>
          </p:cNvPr>
          <p:cNvSpPr txBox="1"/>
          <p:nvPr/>
        </p:nvSpPr>
        <p:spPr>
          <a:xfrm>
            <a:off x="604277" y="1468670"/>
            <a:ext cx="137316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Semanas</a:t>
            </a:r>
            <a:endParaRPr/>
          </a:p>
        </p:txBody>
      </p:sp>
      <p:sp>
        <p:nvSpPr>
          <p:cNvPr id="22" name="Google Shape;227;p6">
            <a:extLst>
              <a:ext uri="{FF2B5EF4-FFF2-40B4-BE49-F238E27FC236}">
                <a16:creationId xmlns:a16="http://schemas.microsoft.com/office/drawing/2014/main" id="{A26A1497-BE30-F39B-C964-67E5B49C02B9}"/>
              </a:ext>
            </a:extLst>
          </p:cNvPr>
          <p:cNvSpPr/>
          <p:nvPr/>
        </p:nvSpPr>
        <p:spPr>
          <a:xfrm>
            <a:off x="1962257" y="1422119"/>
            <a:ext cx="8361014" cy="45452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909C9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28;p6">
            <a:extLst>
              <a:ext uri="{FF2B5EF4-FFF2-40B4-BE49-F238E27FC236}">
                <a16:creationId xmlns:a16="http://schemas.microsoft.com/office/drawing/2014/main" id="{2957A664-1068-F7F4-17AD-DDEDEC4BA4C6}"/>
              </a:ext>
            </a:extLst>
          </p:cNvPr>
          <p:cNvSpPr/>
          <p:nvPr/>
        </p:nvSpPr>
        <p:spPr>
          <a:xfrm>
            <a:off x="2140941" y="1407306"/>
            <a:ext cx="457275" cy="468274"/>
          </a:xfrm>
          <a:prstGeom prst="ellipse">
            <a:avLst/>
          </a:prstGeom>
          <a:solidFill>
            <a:srgbClr val="00A94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24" name="Google Shape;229;p6">
            <a:extLst>
              <a:ext uri="{FF2B5EF4-FFF2-40B4-BE49-F238E27FC236}">
                <a16:creationId xmlns:a16="http://schemas.microsoft.com/office/drawing/2014/main" id="{98A65EBF-13EC-8617-57B8-2AC24C79E44A}"/>
              </a:ext>
            </a:extLst>
          </p:cNvPr>
          <p:cNvSpPr/>
          <p:nvPr/>
        </p:nvSpPr>
        <p:spPr>
          <a:xfrm>
            <a:off x="2816691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25" name="Google Shape;230;p6">
            <a:extLst>
              <a:ext uri="{FF2B5EF4-FFF2-40B4-BE49-F238E27FC236}">
                <a16:creationId xmlns:a16="http://schemas.microsoft.com/office/drawing/2014/main" id="{E333A5FE-02F3-56EC-193E-D47364A8E0A9}"/>
              </a:ext>
            </a:extLst>
          </p:cNvPr>
          <p:cNvSpPr/>
          <p:nvPr/>
        </p:nvSpPr>
        <p:spPr>
          <a:xfrm>
            <a:off x="3492441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/>
          </a:p>
        </p:txBody>
      </p:sp>
      <p:sp>
        <p:nvSpPr>
          <p:cNvPr id="26" name="Google Shape;231;p6">
            <a:extLst>
              <a:ext uri="{FF2B5EF4-FFF2-40B4-BE49-F238E27FC236}">
                <a16:creationId xmlns:a16="http://schemas.microsoft.com/office/drawing/2014/main" id="{7ED48A35-FECE-D901-1A68-1109B1685D9C}"/>
              </a:ext>
            </a:extLst>
          </p:cNvPr>
          <p:cNvSpPr/>
          <p:nvPr/>
        </p:nvSpPr>
        <p:spPr>
          <a:xfrm>
            <a:off x="4168191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4</a:t>
            </a:r>
            <a:endParaRPr/>
          </a:p>
        </p:txBody>
      </p:sp>
      <p:sp>
        <p:nvSpPr>
          <p:cNvPr id="27" name="Google Shape;232;p6">
            <a:extLst>
              <a:ext uri="{FF2B5EF4-FFF2-40B4-BE49-F238E27FC236}">
                <a16:creationId xmlns:a16="http://schemas.microsoft.com/office/drawing/2014/main" id="{CB889554-B9EC-4AB3-0241-BBD25445EC47}"/>
              </a:ext>
            </a:extLst>
          </p:cNvPr>
          <p:cNvSpPr/>
          <p:nvPr/>
        </p:nvSpPr>
        <p:spPr>
          <a:xfrm>
            <a:off x="484394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5</a:t>
            </a:r>
            <a:endParaRPr/>
          </a:p>
        </p:txBody>
      </p:sp>
      <p:sp>
        <p:nvSpPr>
          <p:cNvPr id="28" name="Google Shape;233;p6">
            <a:extLst>
              <a:ext uri="{FF2B5EF4-FFF2-40B4-BE49-F238E27FC236}">
                <a16:creationId xmlns:a16="http://schemas.microsoft.com/office/drawing/2014/main" id="{85569F28-953C-50F2-6510-4422C593B16C}"/>
              </a:ext>
            </a:extLst>
          </p:cNvPr>
          <p:cNvSpPr/>
          <p:nvPr/>
        </p:nvSpPr>
        <p:spPr>
          <a:xfrm>
            <a:off x="5519692" y="1407306"/>
            <a:ext cx="457275" cy="468274"/>
          </a:xfrm>
          <a:prstGeom prst="ellipse">
            <a:avLst/>
          </a:prstGeom>
          <a:solidFill>
            <a:srgbClr val="00A94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6</a:t>
            </a:r>
            <a:endParaRPr/>
          </a:p>
        </p:txBody>
      </p:sp>
      <p:sp>
        <p:nvSpPr>
          <p:cNvPr id="29" name="Google Shape;234;p6">
            <a:extLst>
              <a:ext uri="{FF2B5EF4-FFF2-40B4-BE49-F238E27FC236}">
                <a16:creationId xmlns:a16="http://schemas.microsoft.com/office/drawing/2014/main" id="{6462550D-8DE2-0D8D-7DB1-6CB0FA56D21E}"/>
              </a:ext>
            </a:extLst>
          </p:cNvPr>
          <p:cNvSpPr/>
          <p:nvPr/>
        </p:nvSpPr>
        <p:spPr>
          <a:xfrm>
            <a:off x="619544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7</a:t>
            </a:r>
            <a:endParaRPr/>
          </a:p>
        </p:txBody>
      </p:sp>
      <p:sp>
        <p:nvSpPr>
          <p:cNvPr id="30" name="Google Shape;235;p6">
            <a:extLst>
              <a:ext uri="{FF2B5EF4-FFF2-40B4-BE49-F238E27FC236}">
                <a16:creationId xmlns:a16="http://schemas.microsoft.com/office/drawing/2014/main" id="{5BF84F81-49A7-5E69-AA8C-9EAAE3E6D661}"/>
              </a:ext>
            </a:extLst>
          </p:cNvPr>
          <p:cNvSpPr/>
          <p:nvPr/>
        </p:nvSpPr>
        <p:spPr>
          <a:xfrm>
            <a:off x="687119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8</a:t>
            </a:r>
            <a:endParaRPr/>
          </a:p>
        </p:txBody>
      </p:sp>
      <p:sp>
        <p:nvSpPr>
          <p:cNvPr id="31" name="Google Shape;236;p6">
            <a:extLst>
              <a:ext uri="{FF2B5EF4-FFF2-40B4-BE49-F238E27FC236}">
                <a16:creationId xmlns:a16="http://schemas.microsoft.com/office/drawing/2014/main" id="{9599A968-33AC-126A-5C97-10762527B3AB}"/>
              </a:ext>
            </a:extLst>
          </p:cNvPr>
          <p:cNvSpPr/>
          <p:nvPr/>
        </p:nvSpPr>
        <p:spPr>
          <a:xfrm>
            <a:off x="754694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9</a:t>
            </a:r>
            <a:endParaRPr/>
          </a:p>
        </p:txBody>
      </p:sp>
      <p:sp>
        <p:nvSpPr>
          <p:cNvPr id="32" name="Google Shape;237;p6">
            <a:extLst>
              <a:ext uri="{FF2B5EF4-FFF2-40B4-BE49-F238E27FC236}">
                <a16:creationId xmlns:a16="http://schemas.microsoft.com/office/drawing/2014/main" id="{62238CF7-875A-A585-4CF2-FDC8F859C457}"/>
              </a:ext>
            </a:extLst>
          </p:cNvPr>
          <p:cNvSpPr/>
          <p:nvPr/>
        </p:nvSpPr>
        <p:spPr>
          <a:xfrm>
            <a:off x="9574196" y="1407306"/>
            <a:ext cx="457275" cy="468274"/>
          </a:xfrm>
          <a:prstGeom prst="ellipse">
            <a:avLst/>
          </a:prstGeom>
          <a:solidFill>
            <a:srgbClr val="00A94F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" name="Google Shape;238;p6">
            <a:extLst>
              <a:ext uri="{FF2B5EF4-FFF2-40B4-BE49-F238E27FC236}">
                <a16:creationId xmlns:a16="http://schemas.microsoft.com/office/drawing/2014/main" id="{F5925698-62C5-7826-CD04-D763EB5E1A60}"/>
              </a:ext>
            </a:extLst>
          </p:cNvPr>
          <p:cNvSpPr txBox="1"/>
          <p:nvPr/>
        </p:nvSpPr>
        <p:spPr>
          <a:xfrm>
            <a:off x="9594274" y="1459712"/>
            <a:ext cx="44114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12</a:t>
            </a:r>
            <a:endParaRPr/>
          </a:p>
        </p:txBody>
      </p:sp>
      <p:sp>
        <p:nvSpPr>
          <p:cNvPr id="34" name="Google Shape;239;p6">
            <a:extLst>
              <a:ext uri="{FF2B5EF4-FFF2-40B4-BE49-F238E27FC236}">
                <a16:creationId xmlns:a16="http://schemas.microsoft.com/office/drawing/2014/main" id="{0CF127D1-45AB-01CD-15E3-D34EDFF0FAA6}"/>
              </a:ext>
            </a:extLst>
          </p:cNvPr>
          <p:cNvSpPr/>
          <p:nvPr/>
        </p:nvSpPr>
        <p:spPr>
          <a:xfrm>
            <a:off x="889844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240;p6">
            <a:extLst>
              <a:ext uri="{FF2B5EF4-FFF2-40B4-BE49-F238E27FC236}">
                <a16:creationId xmlns:a16="http://schemas.microsoft.com/office/drawing/2014/main" id="{6B2854B9-A67E-B09A-0CDB-55463409F2AC}"/>
              </a:ext>
            </a:extLst>
          </p:cNvPr>
          <p:cNvSpPr txBox="1"/>
          <p:nvPr/>
        </p:nvSpPr>
        <p:spPr>
          <a:xfrm>
            <a:off x="8871276" y="1425290"/>
            <a:ext cx="511714" cy="4000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11</a:t>
            </a:r>
            <a:endParaRPr sz="2000"/>
          </a:p>
        </p:txBody>
      </p:sp>
      <p:sp>
        <p:nvSpPr>
          <p:cNvPr id="36" name="Google Shape;241;p6">
            <a:extLst>
              <a:ext uri="{FF2B5EF4-FFF2-40B4-BE49-F238E27FC236}">
                <a16:creationId xmlns:a16="http://schemas.microsoft.com/office/drawing/2014/main" id="{EDCD9137-B1C2-517B-272A-3F62974BAC85}"/>
              </a:ext>
            </a:extLst>
          </p:cNvPr>
          <p:cNvSpPr/>
          <p:nvPr/>
        </p:nvSpPr>
        <p:spPr>
          <a:xfrm>
            <a:off x="8222692" y="1407306"/>
            <a:ext cx="457275" cy="468274"/>
          </a:xfrm>
          <a:prstGeom prst="ellipse">
            <a:avLst/>
          </a:prstGeom>
          <a:solidFill>
            <a:srgbClr val="4F5858"/>
          </a:solidFill>
          <a:ln w="254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200" b="1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242;p6">
            <a:extLst>
              <a:ext uri="{FF2B5EF4-FFF2-40B4-BE49-F238E27FC236}">
                <a16:creationId xmlns:a16="http://schemas.microsoft.com/office/drawing/2014/main" id="{86EEF2CA-03BD-342A-2C7A-15F31BD313C0}"/>
              </a:ext>
            </a:extLst>
          </p:cNvPr>
          <p:cNvSpPr txBox="1"/>
          <p:nvPr/>
        </p:nvSpPr>
        <p:spPr>
          <a:xfrm>
            <a:off x="8218549" y="1437092"/>
            <a:ext cx="470000" cy="4001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0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186636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1644ED-766F-799A-61CB-8A52F53DE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lIns="91440" tIns="45720" rIns="91440" bIns="45720" anchor="t"/>
          <a:lstStyle/>
          <a:p>
            <a:r>
              <a:rPr lang="pt-BR" dirty="0"/>
              <a:t>Programa da oficina</a:t>
            </a:r>
          </a:p>
        </p:txBody>
      </p:sp>
      <p:grpSp>
        <p:nvGrpSpPr>
          <p:cNvPr id="3" name="Google Shape;261;p9">
            <a:extLst>
              <a:ext uri="{FF2B5EF4-FFF2-40B4-BE49-F238E27FC236}">
                <a16:creationId xmlns:a16="http://schemas.microsoft.com/office/drawing/2014/main" id="{65F587D4-C4D6-35AC-A1D7-EC4C4AA1EE64}"/>
              </a:ext>
            </a:extLst>
          </p:cNvPr>
          <p:cNvGrpSpPr/>
          <p:nvPr/>
        </p:nvGrpSpPr>
        <p:grpSpPr>
          <a:xfrm>
            <a:off x="2886807" y="1613431"/>
            <a:ext cx="6418385" cy="4559272"/>
            <a:chOff x="2100796" y="1767581"/>
            <a:chExt cx="6458671" cy="4375656"/>
          </a:xfrm>
        </p:grpSpPr>
        <p:pic>
          <p:nvPicPr>
            <p:cNvPr id="5" name="Google Shape;262;p9" descr="A green square with a white border&#10;&#10;Description automatically generated with medium confidence">
              <a:extLst>
                <a:ext uri="{FF2B5EF4-FFF2-40B4-BE49-F238E27FC236}">
                  <a16:creationId xmlns:a16="http://schemas.microsoft.com/office/drawing/2014/main" id="{B99581CD-6B4A-F8B3-E4BC-5C8123DC00A1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2100796" y="1767581"/>
              <a:ext cx="6458671" cy="437565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6" name="Google Shape;263;p9" descr="White calendar with a blue pen on top">
              <a:extLst>
                <a:ext uri="{FF2B5EF4-FFF2-40B4-BE49-F238E27FC236}">
                  <a16:creationId xmlns:a16="http://schemas.microsoft.com/office/drawing/2014/main" id="{03443D28-771E-7E12-C9C0-3333FE6027FB}"/>
                </a:ext>
              </a:extLst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2232124" y="1890070"/>
              <a:ext cx="6196013" cy="4130675"/>
            </a:xfrm>
            <a:prstGeom prst="rect">
              <a:avLst/>
            </a:prstGeom>
            <a:noFill/>
            <a:ln>
              <a:noFill/>
            </a:ln>
          </p:spPr>
        </p:pic>
      </p:grpSp>
    </p:spTree>
    <p:extLst>
      <p:ext uri="{BB962C8B-B14F-4D97-AF65-F5344CB8AC3E}">
        <p14:creationId xmlns:p14="http://schemas.microsoft.com/office/powerpoint/2010/main" val="4258835628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PT_11_14_2024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2PT_11_14_2024" id="{62F852CC-3320-4244-9CF1-A3638F56D625}" vid="{8CC065A4-8F2B-46DC-8FA1-8453EE6020A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52ff0146-47b4-4d51-8c1c-03266fcd63a2">
      <Terms xmlns="http://schemas.microsoft.com/office/infopath/2007/PartnerControls"/>
    </lcf76f155ced4ddcb4097134ff3c332f>
    <TaxCatchAll xmlns="cd03f174-a395-49eb-8ee9-8d943e22f40d" xsi:nil="true"/>
    <ForReference xmlns="52ff0146-47b4-4d51-8c1c-03266fcd63a2">false</ForReferenc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B263BB87ED693489DF545C68D111AB5" ma:contentTypeVersion="18" ma:contentTypeDescription="Create a new document." ma:contentTypeScope="" ma:versionID="1cec4caab88798aa6c527385697c2251">
  <xsd:schema xmlns:xsd="http://www.w3.org/2001/XMLSchema" xmlns:xs="http://www.w3.org/2001/XMLSchema" xmlns:p="http://schemas.microsoft.com/office/2006/metadata/properties" xmlns:ns2="52ff0146-47b4-4d51-8c1c-03266fcd63a2" xmlns:ns3="cd03f174-a395-49eb-8ee9-8d943e22f40d" targetNamespace="http://schemas.microsoft.com/office/2006/metadata/properties" ma:root="true" ma:fieldsID="2ae390c631a92185dce381efc91d733f" ns2:_="" ns3:_="">
    <xsd:import namespace="52ff0146-47b4-4d51-8c1c-03266fcd63a2"/>
    <xsd:import namespace="cd03f174-a395-49eb-8ee9-8d943e22f4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ForReference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2ff0146-47b4-4d51-8c1c-03266fcd63a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353dbe8-8260-4ccf-8219-3d2995e6fa1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ForReference" ma:index="24" nillable="true" ma:displayName="For Reference" ma:default="0" ma:description="Yes/No if this file is important to understand the context and history of ZFETP." ma:format="Dropdown" ma:internalName="ForReference">
      <xsd:simpleType>
        <xsd:restriction base="dms:Boolean"/>
      </xsd:simpleType>
    </xsd:element>
    <xsd:element name="MediaServiceBillingMetadata" ma:index="2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03f174-a395-49eb-8ee9-8d943e22f40d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8d37e551-fb76-4f25-8c56-d73644bbf5a5}" ma:internalName="TaxCatchAll" ma:showField="CatchAllData" ma:web="cd03f174-a395-49eb-8ee9-8d943e22f4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C518E99-FDFF-4B8D-8D47-A9C2CB8CF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DCB15D6-68A9-4FF8-8FE9-301974397FA2}">
  <ds:schemaRefs>
    <ds:schemaRef ds:uri="52ff0146-47b4-4d51-8c1c-03266fcd63a2"/>
    <ds:schemaRef ds:uri="cd03f174-a395-49eb-8ee9-8d943e22f40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01ABA979-ADFA-45E8-97E2-04431BE2B90E}"/>
</file>

<file path=docProps/app.xml><?xml version="1.0" encoding="utf-8"?>
<Properties xmlns="http://schemas.openxmlformats.org/officeDocument/2006/extended-properties" xmlns:vt="http://schemas.openxmlformats.org/officeDocument/2006/docPropsVTypes">
  <Template>Theme2PT_11_14_2024</Template>
  <TotalTime>98</TotalTime>
  <Words>1755</Words>
  <Application>Microsoft Office PowerPoint</Application>
  <PresentationFormat>Widescreen</PresentationFormat>
  <Paragraphs>213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Arial (Body)</vt:lpstr>
      <vt:lpstr>Arial Re</vt:lpstr>
      <vt:lpstr>Calibri</vt:lpstr>
      <vt:lpstr>Courier New</vt:lpstr>
      <vt:lpstr>Franklin Gothic Medium</vt:lpstr>
      <vt:lpstr>Franklin Gothic Medium Cond</vt:lpstr>
      <vt:lpstr>Wingdings</vt:lpstr>
      <vt:lpstr>Theme2PT_11_14_2024</vt:lpstr>
      <vt:lpstr>PowerPoint Presentation</vt:lpstr>
      <vt:lpstr>Bem-vindo ao FETP-Frontline</vt:lpstr>
      <vt:lpstr>Apresentações</vt:lpstr>
      <vt:lpstr>Regras básicas</vt:lpstr>
      <vt:lpstr>Eleger o representante da turma</vt:lpstr>
      <vt:lpstr>PowerPoint Presentation</vt:lpstr>
      <vt:lpstr>Objectivos gerais do FETP-Frontline</vt:lpstr>
      <vt:lpstr>A Linha de orientação do FETP</vt:lpstr>
      <vt:lpstr>Programa da oficina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Albanna, Sara (CDC/GHC/DGHP)</dc:creator>
  <cp:keywords>, docId:B2FE5B218D1D39800E22043C7F2B3AC1</cp:keywords>
  <cp:lastModifiedBy>Gallagher, Darby (CDC/GHC/DGHP)</cp:lastModifiedBy>
  <cp:revision>15</cp:revision>
  <dcterms:created xsi:type="dcterms:W3CDTF">2024-02-26T18:07:27Z</dcterms:created>
  <dcterms:modified xsi:type="dcterms:W3CDTF">2026-01-06T19:31:08Z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2024-02-28T20:39:12Z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4f46b7a0-2fe0-4dd0-950a-c887dd4f2367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0x010100BB263BB87ED693489DF545C68D111AB5</vt:lpwstr>
  </property>
  <property fmtid="{D5CDD505-2E9C-101B-9397-08002B2CF9AE}" pid="10" name="MediaServiceImageTags">
    <vt:lpwstr/>
  </property>
</Properties>
</file>